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259" r:id="rId3"/>
    <p:sldId id="282" r:id="rId4"/>
    <p:sldId id="471" r:id="rId5"/>
    <p:sldId id="559" r:id="rId6"/>
    <p:sldId id="1153" r:id="rId7"/>
    <p:sldId id="1154" r:id="rId8"/>
    <p:sldId id="1155" r:id="rId9"/>
    <p:sldId id="1156" r:id="rId10"/>
    <p:sldId id="472" r:id="rId11"/>
    <p:sldId id="567" r:id="rId12"/>
    <p:sldId id="560" r:id="rId13"/>
    <p:sldId id="455" r:id="rId14"/>
    <p:sldId id="394" r:id="rId15"/>
    <p:sldId id="474" r:id="rId16"/>
    <p:sldId id="561" r:id="rId17"/>
    <p:sldId id="563" r:id="rId18"/>
    <p:sldId id="489" r:id="rId19"/>
    <p:sldId id="530" r:id="rId20"/>
    <p:sldId id="528" r:id="rId21"/>
    <p:sldId id="562" r:id="rId22"/>
    <p:sldId id="529" r:id="rId23"/>
    <p:sldId id="531" r:id="rId24"/>
    <p:sldId id="564" r:id="rId25"/>
    <p:sldId id="565" r:id="rId26"/>
    <p:sldId id="532" r:id="rId27"/>
    <p:sldId id="568" r:id="rId28"/>
    <p:sldId id="569" r:id="rId29"/>
    <p:sldId id="539" r:id="rId30"/>
    <p:sldId id="540" r:id="rId31"/>
    <p:sldId id="570" r:id="rId32"/>
    <p:sldId id="566" r:id="rId33"/>
    <p:sldId id="571" r:id="rId34"/>
    <p:sldId id="572" r:id="rId35"/>
    <p:sldId id="573" r:id="rId36"/>
    <p:sldId id="283" r:id="rId37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6"/>
    <p:restoredTop sz="94574"/>
  </p:normalViewPr>
  <p:slideViewPr>
    <p:cSldViewPr snapToGrid="0">
      <p:cViewPr varScale="1">
        <p:scale>
          <a:sx n="78" d="100"/>
          <a:sy n="78" d="100"/>
        </p:scale>
        <p:origin x="1133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22A6DB7-DADA-0910-6920-86F5CFFE21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buFont typeface="Arial" panose="020B0604020202020204" pitchFamily="34" charset="0"/>
              <a:buNone/>
              <a:defRPr kumimoji="1"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F7E643-2B5B-2A61-A7EE-A7FE7C2229C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buFont typeface="Arial" panose="020B0604020202020204" pitchFamily="34" charset="0"/>
              <a:buNone/>
              <a:defRPr kumimoji="1" sz="1200"/>
            </a:lvl1pPr>
          </a:lstStyle>
          <a:p>
            <a:pPr>
              <a:defRPr/>
            </a:pPr>
            <a:fld id="{4B15960E-0F73-4545-A213-A45A609342CD}" type="datetimeFigureOut">
              <a:rPr lang="zh-CN" altLang="en-US"/>
              <a:pPr>
                <a:defRPr/>
              </a:pPr>
              <a:t>2025/2/24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937857AC-33B1-4870-53E4-88D59E5A9E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5E323CBC-E7B1-BC88-5D6C-0564B4DF80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编辑母版文本样式
第二级
第三级
第四级
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AADB09-83C9-D809-E909-837B293824D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buFont typeface="Arial" panose="020B0604020202020204" pitchFamily="34" charset="0"/>
              <a:buNone/>
              <a:defRPr kumimoji="1"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5C052C-3B41-C1C1-E9C1-8339D33697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kumimoji="1" sz="1200"/>
            </a:lvl1pPr>
          </a:lstStyle>
          <a:p>
            <a:pPr>
              <a:defRPr/>
            </a:pPr>
            <a:fld id="{F6E4E9E1-BD25-4FC0-A679-BB74EF1C8A2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DengXian" panose="02010600030101010101" pitchFamily="2" charset="-122"/>
        <a:ea typeface="DengXian" panose="02010600030101010101" pitchFamily="2" charset="-122"/>
        <a:cs typeface="DengXian" panose="02010600030101010101" pitchFamily="2" charset="-122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DengXian" panose="02010600030101010101" pitchFamily="2" charset="-122"/>
        <a:ea typeface="DengXian" panose="02010600030101010101" pitchFamily="2" charset="-122"/>
        <a:cs typeface="DengXian" panose="02010600030101010101" pitchFamily="2" charset="-122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DengXian" panose="02010600030101010101" pitchFamily="2" charset="-122"/>
        <a:ea typeface="DengXian" panose="02010600030101010101" pitchFamily="2" charset="-122"/>
        <a:cs typeface="DengXian" panose="02010600030101010101" pitchFamily="2" charset="-122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DengXian" panose="02010600030101010101" pitchFamily="2" charset="-122"/>
        <a:ea typeface="DengXian" panose="02010600030101010101" pitchFamily="2" charset="-122"/>
        <a:cs typeface="DengXian" panose="02010600030101010101" pitchFamily="2" charset="-122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DengXian" panose="02010600030101010101" pitchFamily="2" charset="-122"/>
        <a:ea typeface="DengXian" panose="02010600030101010101" pitchFamily="2" charset="-122"/>
        <a:cs typeface="DengXian" panose="02010600030101010101" pitchFamily="2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s.edmunds.com/discussion/2864/general/x/entry-level-luxury-performance-sedans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ampig.github.io/tutorial/2019/04/14/learning-python-web-scraping-pyspider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kassiesa.net/uefa/data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ampig.github.io/tutorial/2019/04/14/learning-python-web-scraping-pyspider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kassiesa.net/uefa/data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twitter.com/en/docs/accounts-and-users/follow-search-get-users/api-reference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twitter.com/en/docs/accounts-and-users/follow-search-get-users/api-reference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ttps-medium-com-hiren787-patel-web-scraping-applications-a6f370d316f4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atahut.co/scraping-amazon-reviews-python-scrapy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atahut.co/scraping-amazon-reviews-python-scrapy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atahut.co/scraping-amazon-reviews-python-scrapy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73153EBD-C584-AB94-2FE9-4BAB1ACD9A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92EEBB87-7EB9-290E-8158-1ED0CEE7A8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="1"/>
              <a:t>What is the difference between structured and unstructured data?</a:t>
            </a:r>
          </a:p>
          <a:p>
            <a:r>
              <a:rPr lang="en-US" altLang="en-US"/>
              <a:t>Structured data is highly-organized and formatted in a way so it's easily searchable in relational databases. Unstructured data has no pre-defined format or organization, making it much more difficult to collect, process, and analyze.</a:t>
            </a:r>
          </a:p>
          <a:p>
            <a:endParaRPr lang="en-US" altLang="en-US"/>
          </a:p>
          <a:p>
            <a:r>
              <a:rPr lang="en-US" altLang="en-US"/>
              <a:t>https://forecast.weather.gov/MapClick.php?textField1=33.22&amp;textField2=-97.15#.YBmVKej0mbh </a:t>
            </a: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727E902D-D3ED-F72F-73DF-D31B54A34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FA3079-2740-459D-8793-698AB389604A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CBC1F23C-804A-2E48-3CEB-EF7C2020C38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850F06D0-FC97-F1C5-D6BD-DF45B5C19E3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hlinkClick r:id="rId3"/>
              </a:rPr>
              <a:t>https://forums.edmunds.com/discussion/2864/general/x/entry-level-luxury-performance-sedans/</a:t>
            </a:r>
            <a:endParaRPr lang="en-US" altLang="en-US"/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64250728-B460-5A19-4E5D-4596F2E1B3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A04F65D-635F-4006-847D-2EFF0AA1CD3C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EF0A4710-1CC1-E07F-6DD2-288050A4ADB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B4E37F58-AA07-A7B1-C013-B3F9AE5798C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hlinkClick r:id="rId3"/>
              </a:rPr>
              <a:t>http://sampig.github.io/tutorial/2019/04/14/learning-python-web-scraping-pyspider</a:t>
            </a:r>
            <a:endParaRPr lang="en-US" altLang="en-US"/>
          </a:p>
          <a:p>
            <a:r>
              <a:rPr lang="en-US" altLang="en-US">
                <a:hlinkClick r:id="rId4"/>
              </a:rPr>
              <a:t>https://kassiesa.net/uefa/data/</a:t>
            </a:r>
            <a:endParaRPr lang="en-US" altLang="en-US"/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1D777F28-BCE6-2F83-1184-5E0D0ED222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888FA8-0C95-480D-BAFD-EA713E088EE7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>
            <a:extLst>
              <a:ext uri="{FF2B5EF4-FFF2-40B4-BE49-F238E27FC236}">
                <a16:creationId xmlns:a16="http://schemas.microsoft.com/office/drawing/2014/main" id="{A742A243-7C28-7154-9BC0-3FA581033BF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>
            <a:extLst>
              <a:ext uri="{FF2B5EF4-FFF2-40B4-BE49-F238E27FC236}">
                <a16:creationId xmlns:a16="http://schemas.microsoft.com/office/drawing/2014/main" id="{03810F5A-6E2A-9902-E9A2-D9D1D373E6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hlinkClick r:id="rId3"/>
              </a:rPr>
              <a:t>http://sampig.github.io/tutorial/2019/04/14/learning-python-web-scraping-pyspider</a:t>
            </a:r>
            <a:endParaRPr lang="en-US" altLang="en-US"/>
          </a:p>
          <a:p>
            <a:r>
              <a:rPr lang="en-US" altLang="en-US">
                <a:hlinkClick r:id="rId4"/>
              </a:rPr>
              <a:t>https://kassiesa.net/uefa/data/</a:t>
            </a:r>
            <a:endParaRPr lang="en-US" altLang="en-US"/>
          </a:p>
        </p:txBody>
      </p:sp>
      <p:sp>
        <p:nvSpPr>
          <p:cNvPr id="46084" name="Slide Number Placeholder 3">
            <a:extLst>
              <a:ext uri="{FF2B5EF4-FFF2-40B4-BE49-F238E27FC236}">
                <a16:creationId xmlns:a16="http://schemas.microsoft.com/office/drawing/2014/main" id="{BFB3D052-539C-CB94-F596-B152C9492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04554E3-759B-4D9F-A328-86BEB7766882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03EB1765-F8CE-4E42-C791-896682C55E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E931A54B-2AFF-4156-E2B4-7581C62A1D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http://bigdataanalyticslab.pbworks.com/w/page/143080356/Twitter%20Data%20Collection%20Workshop</a:t>
            </a:r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85792DC1-58A2-D550-A601-0AA59DD6C6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40DF28C-0C0A-4C46-9897-13C923D9C827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>
            <a:extLst>
              <a:ext uri="{FF2B5EF4-FFF2-40B4-BE49-F238E27FC236}">
                <a16:creationId xmlns:a16="http://schemas.microsoft.com/office/drawing/2014/main" id="{426B6A97-6EA1-2C38-E8A0-864812ED6C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>
            <a:extLst>
              <a:ext uri="{FF2B5EF4-FFF2-40B4-BE49-F238E27FC236}">
                <a16:creationId xmlns:a16="http://schemas.microsoft.com/office/drawing/2014/main" id="{F3ADF77F-1D26-6FE9-28E8-BA27AD8C8C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u="sng">
                <a:hlinkClick r:id="rId3"/>
              </a:rPr>
              <a:t>https://developer.twitter.com/en/docs/accounts-and-users/follow-search-get-users/api-reference</a:t>
            </a:r>
            <a:endParaRPr lang="en-US" altLang="en-US"/>
          </a:p>
        </p:txBody>
      </p:sp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id="{AAFF682C-B77E-0CFA-C5ED-6846D35DB2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42ED94A-BD62-4BEE-A66B-7A8652F05E88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id="{7F1B03B7-CF28-1B5A-7EE7-70BD7566BE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id="{5053B119-DA48-F01E-DEEF-E69F0F96A4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u="sng">
                <a:hlinkClick r:id="rId3"/>
              </a:rPr>
              <a:t>https://developer.twitter.com/en/docs/accounts-and-users/follow-search-get-users/api-reference</a:t>
            </a:r>
            <a:endParaRPr lang="en-US" altLang="en-US"/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F69F6990-D112-188E-25B4-D1357F5670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45CA2D8-13D7-4891-AE17-A2CA1087E1E3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>
            <a:extLst>
              <a:ext uri="{FF2B5EF4-FFF2-40B4-BE49-F238E27FC236}">
                <a16:creationId xmlns:a16="http://schemas.microsoft.com/office/drawing/2014/main" id="{EBCE6494-6741-6DC6-AC2C-7B8A52C132B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>
            <a:extLst>
              <a:ext uri="{FF2B5EF4-FFF2-40B4-BE49-F238E27FC236}">
                <a16:creationId xmlns:a16="http://schemas.microsoft.com/office/drawing/2014/main" id="{4B74BA75-DB42-7C23-785C-442198990CE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4276" name="Slide Number Placeholder 3">
            <a:extLst>
              <a:ext uri="{FF2B5EF4-FFF2-40B4-BE49-F238E27FC236}">
                <a16:creationId xmlns:a16="http://schemas.microsoft.com/office/drawing/2014/main" id="{8B2119E2-3C31-3B8B-03EF-B39AC5FDD1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42A7E4B-4689-4E81-BC9A-DA95D9A6320E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2262EB1F-2CF3-F845-4FAA-6224C643DB2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0967D27A-F4C3-0F46-DF43-8D14DF4D266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hlinkClick r:id="rId3"/>
              </a:rPr>
              <a:t>https://towardsdatascience.com/https-medium-com-hiren787-patel-web-scraping-applications-a6f370d316f4</a:t>
            </a:r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D1BE99A-336D-EF0D-4DD8-0DA4966CF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BC3B70E-1E91-4F13-8EA6-091F4E4478BD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168D6A02-A4AC-1BD7-9681-9EA2DDD355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62A063B1-4181-205D-7966-AB2187F44D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https://pypi.org/project/scholarly/ </a:t>
            </a: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189DDAF2-94B4-4CBC-E394-F3C03D0109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CD2FA9-0152-4F49-A34D-B71FC40F97D4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BF101DB3-B3D4-2C2A-7AA2-0036F0F693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EF12E7CC-8ED9-24E6-F96E-502BEA62E83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http://www.nltk.org/howto/corpus.html</a:t>
            </a: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173A44FE-7A5C-608F-2A0F-0E4D59B586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3B10CDD-529E-4FAF-8F42-98A8E04F6B13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C11CAD56-5A92-4DDD-566A-92FB7297B51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E49D30F4-4867-5887-3162-57B4BEB428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0D6A99CE-4F5E-D584-4230-B38574320F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F387E0-9694-40DC-85EE-4437E2E080EF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EBB6483F-DF8B-49CC-2D92-5B29F27FB9E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35ABDF2B-6683-4EE2-F604-88867618584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wiki = "https://en.wikipedia.org/wiki/List_of_state_and_union_territory_capitals_in_India"</a:t>
            </a:r>
          </a:p>
          <a:p>
            <a:endParaRPr lang="en-US" altLang="en-US"/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EFD369D4-F054-DECD-D333-8D506D5049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A18528-0381-41BF-9B64-AB96BB7E3932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>
            <a:extLst>
              <a:ext uri="{FF2B5EF4-FFF2-40B4-BE49-F238E27FC236}">
                <a16:creationId xmlns:a16="http://schemas.microsoft.com/office/drawing/2014/main" id="{08688EBB-B4DF-232B-384F-8D0A466DA51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>
            <a:extLst>
              <a:ext uri="{FF2B5EF4-FFF2-40B4-BE49-F238E27FC236}">
                <a16:creationId xmlns:a16="http://schemas.microsoft.com/office/drawing/2014/main" id="{0BD89AB8-B42B-2BFB-0397-D22924AA7B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hlinkClick r:id="rId3"/>
              </a:rPr>
              <a:t>https://blog.datahut.co/scraping-amazon-reviews-python-scrapy/</a:t>
            </a:r>
            <a:endParaRPr lang="en-US" altLang="en-US"/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2B7CBD38-0218-D544-854C-F6F148FE0A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234C368-0D7E-4C52-A18D-3C422DDF7762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>
            <a:extLst>
              <a:ext uri="{FF2B5EF4-FFF2-40B4-BE49-F238E27FC236}">
                <a16:creationId xmlns:a16="http://schemas.microsoft.com/office/drawing/2014/main" id="{5D2F2E87-4F0F-7CDB-9B68-B2094AAE5A4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>
            <a:extLst>
              <a:ext uri="{FF2B5EF4-FFF2-40B4-BE49-F238E27FC236}">
                <a16:creationId xmlns:a16="http://schemas.microsoft.com/office/drawing/2014/main" id="{2943768E-8C6A-833D-6526-2239D8F72D7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hlinkClick r:id="rId3"/>
              </a:rPr>
              <a:t>https://blog.datahut.co/scraping-amazon-reviews-python-scrapy/</a:t>
            </a:r>
            <a:endParaRPr lang="en-US" altLang="en-US"/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80B6FDE6-2DE6-F5E7-F289-EC7CFB179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E4E8808-7BF1-465E-ABAB-7FC84F5A93FC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>
            <a:extLst>
              <a:ext uri="{FF2B5EF4-FFF2-40B4-BE49-F238E27FC236}">
                <a16:creationId xmlns:a16="http://schemas.microsoft.com/office/drawing/2014/main" id="{4B52D547-D770-FB70-A1F9-EB90C803D4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>
            <a:extLst>
              <a:ext uri="{FF2B5EF4-FFF2-40B4-BE49-F238E27FC236}">
                <a16:creationId xmlns:a16="http://schemas.microsoft.com/office/drawing/2014/main" id="{80E27BC4-B229-F42D-E8DE-75A7630134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hlinkClick r:id="rId3"/>
              </a:rPr>
              <a:t>https://blog.datahut.co/scraping-amazon-reviews-python-scrapy/</a:t>
            </a:r>
            <a:endParaRPr lang="en-US" altLang="en-US"/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0D061BA5-A8EF-C503-5F2A-9C96CE0100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117E50D-D4AA-47E4-92EB-0E6B5E4E80D3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5766FC-CDA7-D3FA-343C-8566512D268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900081-4162-44B1-BD1F-02DE827E881A}" type="datetime1">
              <a:rPr lang="zh-CN" altLang="en-US"/>
              <a:pPr>
                <a:defRPr/>
              </a:pPr>
              <a:t>2025/2/24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3A8BE2-7191-A86E-0CF5-3ED9AAA23C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CBC3C7-BEC5-0E9E-C409-C65D0FB7EA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201A61-231C-4720-B5F3-87CDD2F53C2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792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20319D-DC71-ECB1-DDA8-A63C63A16F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BD48A-E11A-4CC1-B248-A0F7E12E6B7B}" type="datetime1">
              <a:rPr lang="zh-CN" altLang="en-US"/>
              <a:pPr>
                <a:defRPr/>
              </a:pPr>
              <a:t>2025/2/24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604EFB-7854-410B-F0B1-FDB5BACFADC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47C969-80E6-2CAB-70E9-01FB9CD87A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C581A2-6B46-4C47-8464-06CC32AC85B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741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26E4CE-3307-6389-5315-01CACFA348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1245FD-DC6F-4CA1-9622-C527D255E150}" type="datetime1">
              <a:rPr lang="zh-CN" altLang="en-US"/>
              <a:pPr>
                <a:defRPr/>
              </a:pPr>
              <a:t>2025/2/24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397FD0-6FCF-2D0B-239C-0C7407ECE4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AE206E-F6C9-C8CC-8B95-056392693E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39ACB-F6B9-419C-8576-4762DC7C06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73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2523FD-EC6E-7FDD-947D-98B353C011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8C1B95-796A-4FD0-BA9A-BA8733A921C7}" type="datetime1">
              <a:rPr lang="zh-CN" altLang="en-US"/>
              <a:pPr>
                <a:defRPr/>
              </a:pPr>
              <a:t>2025/2/24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7ECC2D-B152-7BB7-FE76-C4207CCE1B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A6F764-6B51-880A-7C54-03D778D794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4151ED-10E0-4F1F-8723-E07207B60C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72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4CD3D7-5F70-E7BA-C605-BEADCEA217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F2A6EC-099F-4D32-A91D-0B7B95EF0C7A}" type="datetime1">
              <a:rPr lang="zh-CN" altLang="en-US"/>
              <a:pPr>
                <a:defRPr/>
              </a:pPr>
              <a:t>2025/2/24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E5BD85-086E-3377-925D-F2885D8457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19AC7D-145E-F4C4-0BA1-5D2F57E1FF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6384A1-3A14-45DA-A8E6-3B2E6E0409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599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699A1B39-79E4-000C-B96E-067BED7850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872041-7C8A-4A0E-9963-607BC48DD35C}" type="datetime1">
              <a:rPr lang="zh-CN" altLang="en-US"/>
              <a:pPr>
                <a:defRPr/>
              </a:pPr>
              <a:t>2025/2/24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9AABF2C3-EA4B-33B7-50FA-EF1D65A2E9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F3715E9E-7A58-E67C-5623-FA3DB4C61D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801C6D-D56F-425C-B29F-2F87A5D327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523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295EC732-CA62-80AB-DFD0-711A981482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328152-AEDC-4EDE-890B-3442E428CCCF}" type="datetime1">
              <a:rPr lang="zh-CN" altLang="en-US"/>
              <a:pPr>
                <a:defRPr/>
              </a:pPr>
              <a:t>2025/2/24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B2F4E6F0-B6A2-28B9-BE52-DE14955954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824BB7D4-AAB6-F35F-A075-AD9C0FC27A9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DD587-979B-469E-92C3-F10FD95C487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463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BB2D1E11-F272-3571-867E-D941A4DF0E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18782-6098-4529-833B-1FC9EE54523A}" type="datetime1">
              <a:rPr lang="zh-CN" altLang="en-US"/>
              <a:pPr>
                <a:defRPr/>
              </a:pPr>
              <a:t>2025/2/24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909C52C4-E82D-2960-7803-638B8B8AAB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414A1C84-89C0-D5E4-1C16-96C3EA3F7C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E13DC8-EEDC-4F4C-804B-D3436874635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195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079C9339-8793-9D89-C30C-F4CDCECDAA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0973BA-7C38-4E12-B6DE-71A0E5763BF3}" type="datetime1">
              <a:rPr lang="zh-CN" altLang="en-US"/>
              <a:pPr>
                <a:defRPr/>
              </a:pPr>
              <a:t>2025/2/24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157B3584-F018-2C2F-97C3-DCF6C957D46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7C189E24-2A05-4278-9FF6-E99734F2A9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F0684A-0C6B-46EE-A4E6-0F8DFD7B13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42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B5B6F082-7A24-0CEB-FC5C-6B3E02A379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EF68A5-E568-4283-9F64-028DEB3DDA1B}" type="datetime1">
              <a:rPr lang="zh-CN" altLang="en-US"/>
              <a:pPr>
                <a:defRPr/>
              </a:pPr>
              <a:t>2025/2/24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C9DA452C-6EFE-5C00-4C73-92290ED59A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1F23A284-CDAB-F560-A960-1811F17584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0D374B-9520-46F5-8DCE-A87AA9144F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846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8D4078DC-DE9F-109A-0470-EDBDDAC499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33A3B6-71D6-481B-8EA7-F8E054984FCF}" type="datetime1">
              <a:rPr lang="zh-CN" altLang="en-US"/>
              <a:pPr>
                <a:defRPr/>
              </a:pPr>
              <a:t>2025/2/24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06357967-0E94-4E9D-CAA0-CA84A7F165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A2F4060-3482-18CD-EFEF-CF5316CF37F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995685-A06B-4222-A279-E09570C39D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98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B6CC72C7-04F0-4304-F1F5-DEF6928299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AFD0FCB0-549B-3E77-D2EE-B36104DE82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>
            <a:extLst>
              <a:ext uri="{FF2B5EF4-FFF2-40B4-BE49-F238E27FC236}">
                <a16:creationId xmlns:a16="http://schemas.microsoft.com/office/drawing/2014/main" id="{2DC4B317-9FB5-70C8-F5EC-B8E3A4B04F5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B5D82DFE-2A2C-4FEA-8364-A8AB0441DECC}" type="datetime1">
              <a:rPr lang="zh-CN" altLang="en-US"/>
              <a:pPr>
                <a:defRPr/>
              </a:pPr>
              <a:t>2025/2/24</a:t>
            </a:fld>
            <a:endParaRPr lang="zh-CN" altLang="en-US"/>
          </a:p>
        </p:txBody>
      </p:sp>
      <p:sp>
        <p:nvSpPr>
          <p:cNvPr id="1029" name="页脚占位符 4">
            <a:extLst>
              <a:ext uri="{FF2B5EF4-FFF2-40B4-BE49-F238E27FC236}">
                <a16:creationId xmlns:a16="http://schemas.microsoft.com/office/drawing/2014/main" id="{02381AFA-3EDE-B6D4-83E8-5ECE694CD71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>
            <a:extLst>
              <a:ext uri="{FF2B5EF4-FFF2-40B4-BE49-F238E27FC236}">
                <a16:creationId xmlns:a16="http://schemas.microsoft.com/office/drawing/2014/main" id="{9DAE5690-A62E-5C2B-BCC5-3F206330985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1904188-C1B8-4B71-A1FB-67368F74147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html/default.asp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www.crummy.com/software/BeautifulSoup/bs4/doc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python.org/3/library/urllib.request.html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twitter.com/en/docs/api-reference-index" TargetMode="Externa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5">
            <a:extLst>
              <a:ext uri="{FF2B5EF4-FFF2-40B4-BE49-F238E27FC236}">
                <a16:creationId xmlns:a16="http://schemas.microsoft.com/office/drawing/2014/main" id="{C4ACD816-4D4A-B06B-34DE-EAFD6A5F2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504825"/>
            <a:ext cx="74803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矩形 6">
            <a:extLst>
              <a:ext uri="{FF2B5EF4-FFF2-40B4-BE49-F238E27FC236}">
                <a16:creationId xmlns:a16="http://schemas.microsoft.com/office/drawing/2014/main" id="{84DF6B59-E0F6-674B-F46C-357AE4010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3076" name="组合 13">
            <a:extLst>
              <a:ext uri="{FF2B5EF4-FFF2-40B4-BE49-F238E27FC236}">
                <a16:creationId xmlns:a16="http://schemas.microsoft.com/office/drawing/2014/main" id="{F9AF3DFA-171F-CEEF-4CE1-444743B9705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05463" y="2808288"/>
            <a:ext cx="6777037" cy="4229100"/>
            <a:chOff x="0" y="0"/>
            <a:chExt cx="5324473" cy="3322983"/>
          </a:xfrm>
        </p:grpSpPr>
        <p:pic>
          <p:nvPicPr>
            <p:cNvPr id="3087" name="图片 11">
              <a:extLst>
                <a:ext uri="{FF2B5EF4-FFF2-40B4-BE49-F238E27FC236}">
                  <a16:creationId xmlns:a16="http://schemas.microsoft.com/office/drawing/2014/main" id="{2C13A268-27AF-9A78-F00D-C1A5E6997F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8" name="图片 12">
              <a:extLst>
                <a:ext uri="{FF2B5EF4-FFF2-40B4-BE49-F238E27FC236}">
                  <a16:creationId xmlns:a16="http://schemas.microsoft.com/office/drawing/2014/main" id="{BEF429E6-9FD5-4A2F-7627-FD1EFF542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77" name="组合 16">
            <a:extLst>
              <a:ext uri="{FF2B5EF4-FFF2-40B4-BE49-F238E27FC236}">
                <a16:creationId xmlns:a16="http://schemas.microsoft.com/office/drawing/2014/main" id="{AB446583-43E5-98BE-A77A-8EEFE0FB0ABF}"/>
              </a:ext>
            </a:extLst>
          </p:cNvPr>
          <p:cNvGrpSpPr>
            <a:grpSpLocks/>
          </p:cNvGrpSpPr>
          <p:nvPr/>
        </p:nvGrpSpPr>
        <p:grpSpPr bwMode="auto">
          <a:xfrm>
            <a:off x="573088" y="6332538"/>
            <a:ext cx="2460625" cy="338137"/>
            <a:chOff x="1234" y="0"/>
            <a:chExt cx="2457389" cy="341069"/>
          </a:xfrm>
        </p:grpSpPr>
        <p:sp>
          <p:nvSpPr>
            <p:cNvPr id="3085" name="矩形 45">
              <a:extLst>
                <a:ext uri="{FF2B5EF4-FFF2-40B4-BE49-F238E27FC236}">
                  <a16:creationId xmlns:a16="http://schemas.microsoft.com/office/drawing/2014/main" id="{C0C41BC5-BA39-D1E2-0387-5FE5077AB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646" y="0"/>
              <a:ext cx="2055977" cy="341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rgbClr val="FFFFFF"/>
                  </a:solidFill>
                </a:rPr>
                <a:t>Haihua.chen@unt.edu</a:t>
              </a:r>
              <a:endParaRPr lang="zh-CN" altLang="en-US" sz="1600">
                <a:solidFill>
                  <a:srgbClr val="FFFFFF"/>
                </a:solidFill>
              </a:endParaRPr>
            </a:p>
          </p:txBody>
        </p:sp>
        <p:pic>
          <p:nvPicPr>
            <p:cNvPr id="3086" name="组合 18">
              <a:extLst>
                <a:ext uri="{FF2B5EF4-FFF2-40B4-BE49-F238E27FC236}">
                  <a16:creationId xmlns:a16="http://schemas.microsoft.com/office/drawing/2014/main" id="{017364BF-4E10-3FAB-F235-F0D07A1FE5E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" y="21724"/>
              <a:ext cx="298704" cy="298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78" name="组合 25">
            <a:extLst>
              <a:ext uri="{FF2B5EF4-FFF2-40B4-BE49-F238E27FC236}">
                <a16:creationId xmlns:a16="http://schemas.microsoft.com/office/drawing/2014/main" id="{7E71811A-6633-E500-5374-BB17A5AEA994}"/>
              </a:ext>
            </a:extLst>
          </p:cNvPr>
          <p:cNvGrpSpPr>
            <a:grpSpLocks/>
          </p:cNvGrpSpPr>
          <p:nvPr/>
        </p:nvGrpSpPr>
        <p:grpSpPr bwMode="auto">
          <a:xfrm>
            <a:off x="573088" y="5910263"/>
            <a:ext cx="1627187" cy="338137"/>
            <a:chOff x="1234" y="0"/>
            <a:chExt cx="1628822" cy="339807"/>
          </a:xfrm>
        </p:grpSpPr>
        <p:sp>
          <p:nvSpPr>
            <p:cNvPr id="3083" name="矩形 37">
              <a:extLst>
                <a:ext uri="{FF2B5EF4-FFF2-40B4-BE49-F238E27FC236}">
                  <a16:creationId xmlns:a16="http://schemas.microsoft.com/office/drawing/2014/main" id="{8A3BB800-9A39-2FDC-F0A0-BB4A81D3E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646" y="0"/>
              <a:ext cx="1227410" cy="339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rgbClr val="FFFFFF"/>
                  </a:solidFill>
                </a:rPr>
                <a:t>9402200057</a:t>
              </a:r>
              <a:endParaRPr lang="zh-CN" altLang="en-US" sz="1600">
                <a:solidFill>
                  <a:srgbClr val="FFFFFF"/>
                </a:solidFill>
              </a:endParaRPr>
            </a:p>
          </p:txBody>
        </p:sp>
        <p:pic>
          <p:nvPicPr>
            <p:cNvPr id="3084" name="组合 27">
              <a:extLst>
                <a:ext uri="{FF2B5EF4-FFF2-40B4-BE49-F238E27FC236}">
                  <a16:creationId xmlns:a16="http://schemas.microsoft.com/office/drawing/2014/main" id="{D87BFC93-250C-648D-27E0-345167CC0C7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" y="19247"/>
              <a:ext cx="298704" cy="298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79" name="文本框 58">
            <a:extLst>
              <a:ext uri="{FF2B5EF4-FFF2-40B4-BE49-F238E27FC236}">
                <a16:creationId xmlns:a16="http://schemas.microsoft.com/office/drawing/2014/main" id="{2F150576-D106-AD27-AB0F-B3D3950A7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63" y="1073150"/>
            <a:ext cx="113569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 b="1">
                <a:solidFill>
                  <a:srgbClr val="1C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Lesson</a:t>
            </a:r>
            <a:r>
              <a:rPr lang="zh-CN" altLang="en-US" sz="4800" b="1">
                <a:solidFill>
                  <a:srgbClr val="1C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800" b="1">
                <a:solidFill>
                  <a:srgbClr val="1C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4:</a:t>
            </a:r>
            <a:r>
              <a:rPr lang="zh-CN" altLang="en-US" sz="4800" b="1">
                <a:solidFill>
                  <a:srgbClr val="1C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800" b="1">
                <a:solidFill>
                  <a:srgbClr val="1C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Web Scraping</a:t>
            </a:r>
            <a:endParaRPr lang="zh-CN" altLang="en-US" sz="4800" b="1">
              <a:solidFill>
                <a:srgbClr val="1C488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80" name="矩形 45">
            <a:extLst>
              <a:ext uri="{FF2B5EF4-FFF2-40B4-BE49-F238E27FC236}">
                <a16:creationId xmlns:a16="http://schemas.microsoft.com/office/drawing/2014/main" id="{EF70A4A6-AFCB-BBD8-963A-D77C2C895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5049838"/>
            <a:ext cx="2228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FFFFFF"/>
                </a:solidFill>
              </a:rPr>
              <a:t>Haihua Chen, Ph.D.</a:t>
            </a:r>
          </a:p>
        </p:txBody>
      </p:sp>
      <p:sp>
        <p:nvSpPr>
          <p:cNvPr id="3081" name="Date Placeholder 1">
            <a:extLst>
              <a:ext uri="{FF2B5EF4-FFF2-40B4-BE49-F238E27FC236}">
                <a16:creationId xmlns:a16="http://schemas.microsoft.com/office/drawing/2014/main" id="{94A4FA11-4E87-9819-3BD5-C37405AFDFE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5256B3F3-A865-4156-B350-6E9FDAF26526}" type="datetime1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2025/2/24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3082" name="Slide Number Placeholder 2">
            <a:extLst>
              <a:ext uri="{FF2B5EF4-FFF2-40B4-BE49-F238E27FC236}">
                <a16:creationId xmlns:a16="http://schemas.microsoft.com/office/drawing/2014/main" id="{69539C0C-BF00-64B4-C3FF-F03AA167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E86481B6-EA1A-4968-8D86-FE84A13BEF07}" type="slidenum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1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FBA49C9-7DC1-30FC-98B9-F10C2918C7EB}"/>
              </a:ext>
            </a:extLst>
          </p:cNvPr>
          <p:cNvSpPr/>
          <p:nvPr/>
        </p:nvSpPr>
        <p:spPr>
          <a:xfrm>
            <a:off x="0" y="1319213"/>
            <a:ext cx="12192000" cy="4800600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13315" name="组合 17">
            <a:extLst>
              <a:ext uri="{FF2B5EF4-FFF2-40B4-BE49-F238E27FC236}">
                <a16:creationId xmlns:a16="http://schemas.microsoft.com/office/drawing/2014/main" id="{18D69671-5B89-4AEB-5A5A-CF7A30694A4D}"/>
              </a:ext>
            </a:extLst>
          </p:cNvPr>
          <p:cNvGrpSpPr>
            <a:grpSpLocks/>
          </p:cNvGrpSpPr>
          <p:nvPr/>
        </p:nvGrpSpPr>
        <p:grpSpPr bwMode="auto">
          <a:xfrm>
            <a:off x="10625138" y="5580063"/>
            <a:ext cx="1566862" cy="1281112"/>
            <a:chOff x="694944" y="2097507"/>
            <a:chExt cx="4538312" cy="3707588"/>
          </a:xfrm>
        </p:grpSpPr>
        <p:pic>
          <p:nvPicPr>
            <p:cNvPr id="13325" name="Picture 20">
              <a:extLst>
                <a:ext uri="{FF2B5EF4-FFF2-40B4-BE49-F238E27FC236}">
                  <a16:creationId xmlns:a16="http://schemas.microsoft.com/office/drawing/2014/main" id="{04DDB76E-D5F5-9AEE-DA13-FB0FD2961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44" y="2097507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6" name="图片 19">
              <a:extLst>
                <a:ext uri="{FF2B5EF4-FFF2-40B4-BE49-F238E27FC236}">
                  <a16:creationId xmlns:a16="http://schemas.microsoft.com/office/drawing/2014/main" id="{B3D8A710-B283-164D-C231-658AD37C3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988446" y="2224991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6" name="矩形 1">
            <a:extLst>
              <a:ext uri="{FF2B5EF4-FFF2-40B4-BE49-F238E27FC236}">
                <a16:creationId xmlns:a16="http://schemas.microsoft.com/office/drawing/2014/main" id="{19D7E512-BE22-39D0-9257-898C8E431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3317" name="矩形 23">
            <a:extLst>
              <a:ext uri="{FF2B5EF4-FFF2-40B4-BE49-F238E27FC236}">
                <a16:creationId xmlns:a16="http://schemas.microsoft.com/office/drawing/2014/main" id="{94878485-0519-D0CD-94F5-CDF9AFFAA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07963"/>
            <a:ext cx="32813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Why Web Scraping?</a:t>
            </a:r>
          </a:p>
        </p:txBody>
      </p:sp>
      <p:sp>
        <p:nvSpPr>
          <p:cNvPr id="13318" name="Date Placeholder 1">
            <a:extLst>
              <a:ext uri="{FF2B5EF4-FFF2-40B4-BE49-F238E27FC236}">
                <a16:creationId xmlns:a16="http://schemas.microsoft.com/office/drawing/2014/main" id="{2411043B-2100-E20D-61D7-584CB025461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DC198208-ECE7-4E20-A803-788707D3CC7B}" type="datetime1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2025/2/24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3319" name="Slide Number Placeholder 2">
            <a:extLst>
              <a:ext uri="{FF2B5EF4-FFF2-40B4-BE49-F238E27FC236}">
                <a16:creationId xmlns:a16="http://schemas.microsoft.com/office/drawing/2014/main" id="{3E07B1F5-17C6-2AB1-76A4-42B32415B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D39050AA-CAD8-43B8-9872-5473586869FC}" type="slidenum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10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grpSp>
        <p:nvGrpSpPr>
          <p:cNvPr id="7176" name="组合 8">
            <a:extLst>
              <a:ext uri="{FF2B5EF4-FFF2-40B4-BE49-F238E27FC236}">
                <a16:creationId xmlns:a16="http://schemas.microsoft.com/office/drawing/2014/main" id="{26B700A4-904E-332C-0B68-09FE2DA89157}"/>
              </a:ext>
            </a:extLst>
          </p:cNvPr>
          <p:cNvGrpSpPr>
            <a:grpSpLocks/>
          </p:cNvGrpSpPr>
          <p:nvPr/>
        </p:nvGrpSpPr>
        <p:grpSpPr bwMode="auto">
          <a:xfrm>
            <a:off x="212725" y="1565275"/>
            <a:ext cx="546100" cy="541338"/>
            <a:chOff x="6912864" y="3136392"/>
            <a:chExt cx="649224" cy="649224"/>
          </a:xfrm>
        </p:grpSpPr>
        <p:sp>
          <p:nvSpPr>
            <p:cNvPr id="13323" name="Freeform 620">
              <a:extLst>
                <a:ext uri="{FF2B5EF4-FFF2-40B4-BE49-F238E27FC236}">
                  <a16:creationId xmlns:a16="http://schemas.microsoft.com/office/drawing/2014/main" id="{1C219574-CBC1-55BB-83B4-EBAC8A327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椭圆 10">
              <a:extLst>
                <a:ext uri="{FF2B5EF4-FFF2-40B4-BE49-F238E27FC236}">
                  <a16:creationId xmlns:a16="http://schemas.microsoft.com/office/drawing/2014/main" id="{EE9DC6AA-2CDE-25E1-F2B8-32099D43E978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7177" name="TextBox 13">
            <a:extLst>
              <a:ext uri="{FF2B5EF4-FFF2-40B4-BE49-F238E27FC236}">
                <a16:creationId xmlns:a16="http://schemas.microsoft.com/office/drawing/2014/main" id="{2B4B06C9-2603-0BAF-E195-C9E98D92A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1666875"/>
            <a:ext cx="1037748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We need to extract data from the web to conduct data mining and build a machine learning model</a:t>
            </a:r>
          </a:p>
        </p:txBody>
      </p:sp>
      <p:pic>
        <p:nvPicPr>
          <p:cNvPr id="13322" name="Picture 3">
            <a:extLst>
              <a:ext uri="{FF2B5EF4-FFF2-40B4-BE49-F238E27FC236}">
                <a16:creationId xmlns:a16="http://schemas.microsoft.com/office/drawing/2014/main" id="{AA1A9CE4-B7D7-6C6A-9E67-F703F3AC9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38" y="2427288"/>
            <a:ext cx="7121525" cy="356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3CE363B-4B22-C6C9-D237-6DE33F90DD49}"/>
              </a:ext>
            </a:extLst>
          </p:cNvPr>
          <p:cNvSpPr/>
          <p:nvPr/>
        </p:nvSpPr>
        <p:spPr>
          <a:xfrm>
            <a:off x="0" y="1319213"/>
            <a:ext cx="12192000" cy="4800600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14339" name="组合 17">
            <a:extLst>
              <a:ext uri="{FF2B5EF4-FFF2-40B4-BE49-F238E27FC236}">
                <a16:creationId xmlns:a16="http://schemas.microsoft.com/office/drawing/2014/main" id="{FC464558-2A1B-894E-0E9C-4935B6F85BDE}"/>
              </a:ext>
            </a:extLst>
          </p:cNvPr>
          <p:cNvGrpSpPr>
            <a:grpSpLocks/>
          </p:cNvGrpSpPr>
          <p:nvPr/>
        </p:nvGrpSpPr>
        <p:grpSpPr bwMode="auto">
          <a:xfrm>
            <a:off x="10625138" y="5580063"/>
            <a:ext cx="1566862" cy="1281112"/>
            <a:chOff x="694944" y="2097507"/>
            <a:chExt cx="4538312" cy="3707588"/>
          </a:xfrm>
        </p:grpSpPr>
        <p:pic>
          <p:nvPicPr>
            <p:cNvPr id="14368" name="Picture 20">
              <a:extLst>
                <a:ext uri="{FF2B5EF4-FFF2-40B4-BE49-F238E27FC236}">
                  <a16:creationId xmlns:a16="http://schemas.microsoft.com/office/drawing/2014/main" id="{F7B8FC7A-6EA0-17E6-3620-B56D065B1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44" y="2097507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69" name="图片 19">
              <a:extLst>
                <a:ext uri="{FF2B5EF4-FFF2-40B4-BE49-F238E27FC236}">
                  <a16:creationId xmlns:a16="http://schemas.microsoft.com/office/drawing/2014/main" id="{E9089A05-07E9-832D-39B2-5B570CBF0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988446" y="2224991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40" name="矩形 1">
            <a:extLst>
              <a:ext uri="{FF2B5EF4-FFF2-40B4-BE49-F238E27FC236}">
                <a16:creationId xmlns:a16="http://schemas.microsoft.com/office/drawing/2014/main" id="{A51168DA-BD4B-01D5-D148-973ED568B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341" name="矩形 23">
            <a:extLst>
              <a:ext uri="{FF2B5EF4-FFF2-40B4-BE49-F238E27FC236}">
                <a16:creationId xmlns:a16="http://schemas.microsoft.com/office/drawing/2014/main" id="{669D1B51-9595-2A71-257F-E018F5CB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07963"/>
            <a:ext cx="43608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Web Scraping Applications</a:t>
            </a:r>
          </a:p>
        </p:txBody>
      </p:sp>
      <p:sp>
        <p:nvSpPr>
          <p:cNvPr id="14342" name="Date Placeholder 1">
            <a:extLst>
              <a:ext uri="{FF2B5EF4-FFF2-40B4-BE49-F238E27FC236}">
                <a16:creationId xmlns:a16="http://schemas.microsoft.com/office/drawing/2014/main" id="{AC2529E6-31A5-A3EE-42CD-2CB1EE24248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03880082-0BB5-4867-AE3C-74F9314A27CB}" type="datetime1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2025/2/24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4343" name="Slide Number Placeholder 2">
            <a:extLst>
              <a:ext uri="{FF2B5EF4-FFF2-40B4-BE49-F238E27FC236}">
                <a16:creationId xmlns:a16="http://schemas.microsoft.com/office/drawing/2014/main" id="{779D1860-A8A4-089A-B0D2-761A6AF0F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949580F9-9B2A-4FCA-A222-2469C9FACA67}" type="slidenum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11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grpSp>
        <p:nvGrpSpPr>
          <p:cNvPr id="7176" name="组合 8">
            <a:extLst>
              <a:ext uri="{FF2B5EF4-FFF2-40B4-BE49-F238E27FC236}">
                <a16:creationId xmlns:a16="http://schemas.microsoft.com/office/drawing/2014/main" id="{5CA04898-B14D-6703-A6B8-531FD16B6F49}"/>
              </a:ext>
            </a:extLst>
          </p:cNvPr>
          <p:cNvGrpSpPr>
            <a:grpSpLocks/>
          </p:cNvGrpSpPr>
          <p:nvPr/>
        </p:nvGrpSpPr>
        <p:grpSpPr bwMode="auto">
          <a:xfrm>
            <a:off x="212725" y="1565275"/>
            <a:ext cx="546100" cy="541338"/>
            <a:chOff x="6912864" y="3136392"/>
            <a:chExt cx="649224" cy="649224"/>
          </a:xfrm>
        </p:grpSpPr>
        <p:sp>
          <p:nvSpPr>
            <p:cNvPr id="14366" name="Freeform 620">
              <a:extLst>
                <a:ext uri="{FF2B5EF4-FFF2-40B4-BE49-F238E27FC236}">
                  <a16:creationId xmlns:a16="http://schemas.microsoft.com/office/drawing/2014/main" id="{F418DEF0-E681-D2E8-2658-484343D51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椭圆 10">
              <a:extLst>
                <a:ext uri="{FF2B5EF4-FFF2-40B4-BE49-F238E27FC236}">
                  <a16:creationId xmlns:a16="http://schemas.microsoft.com/office/drawing/2014/main" id="{9DE07874-C806-6092-035A-5E38D7A43C27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7177" name="TextBox 13">
            <a:extLst>
              <a:ext uri="{FF2B5EF4-FFF2-40B4-BE49-F238E27FC236}">
                <a16:creationId xmlns:a16="http://schemas.microsoft.com/office/drawing/2014/main" id="{F7D29A3F-8EE1-416B-D814-8B2C6A946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1666875"/>
            <a:ext cx="103774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Web Scraping Applications in Retail and Manufacturing</a:t>
            </a:r>
          </a:p>
        </p:txBody>
      </p:sp>
      <p:grpSp>
        <p:nvGrpSpPr>
          <p:cNvPr id="15" name="组合 8">
            <a:extLst>
              <a:ext uri="{FF2B5EF4-FFF2-40B4-BE49-F238E27FC236}">
                <a16:creationId xmlns:a16="http://schemas.microsoft.com/office/drawing/2014/main" id="{685217B5-0825-CF23-C131-785984F7D95F}"/>
              </a:ext>
            </a:extLst>
          </p:cNvPr>
          <p:cNvGrpSpPr>
            <a:grpSpLocks/>
          </p:cNvGrpSpPr>
          <p:nvPr/>
        </p:nvGrpSpPr>
        <p:grpSpPr bwMode="auto">
          <a:xfrm>
            <a:off x="241300" y="2306638"/>
            <a:ext cx="546100" cy="541337"/>
            <a:chOff x="6912864" y="3136392"/>
            <a:chExt cx="649224" cy="649224"/>
          </a:xfrm>
        </p:grpSpPr>
        <p:sp>
          <p:nvSpPr>
            <p:cNvPr id="14364" name="Freeform 620">
              <a:extLst>
                <a:ext uri="{FF2B5EF4-FFF2-40B4-BE49-F238E27FC236}">
                  <a16:creationId xmlns:a16="http://schemas.microsoft.com/office/drawing/2014/main" id="{FD5ED0A0-783A-CEEE-59E7-FA1B42492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椭圆 10">
              <a:extLst>
                <a:ext uri="{FF2B5EF4-FFF2-40B4-BE49-F238E27FC236}">
                  <a16:creationId xmlns:a16="http://schemas.microsoft.com/office/drawing/2014/main" id="{043563BD-8452-DFEB-656C-A6F62E1AB76E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18" name="TextBox 13">
            <a:extLst>
              <a:ext uri="{FF2B5EF4-FFF2-40B4-BE49-F238E27FC236}">
                <a16:creationId xmlns:a16="http://schemas.microsoft.com/office/drawing/2014/main" id="{357C7CCC-AE99-D9CB-398C-8C28D9E7B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800" y="2408238"/>
            <a:ext cx="103774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Web Scraping Applications in Equity and Financial Research</a:t>
            </a:r>
          </a:p>
        </p:txBody>
      </p:sp>
      <p:grpSp>
        <p:nvGrpSpPr>
          <p:cNvPr id="19" name="组合 8">
            <a:extLst>
              <a:ext uri="{FF2B5EF4-FFF2-40B4-BE49-F238E27FC236}">
                <a16:creationId xmlns:a16="http://schemas.microsoft.com/office/drawing/2014/main" id="{7FF4942D-6D61-7B0B-F016-913AAC980730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3098800"/>
            <a:ext cx="546100" cy="541338"/>
            <a:chOff x="6912864" y="3136392"/>
            <a:chExt cx="649224" cy="649224"/>
          </a:xfrm>
        </p:grpSpPr>
        <p:sp>
          <p:nvSpPr>
            <p:cNvPr id="14362" name="Freeform 620">
              <a:extLst>
                <a:ext uri="{FF2B5EF4-FFF2-40B4-BE49-F238E27FC236}">
                  <a16:creationId xmlns:a16="http://schemas.microsoft.com/office/drawing/2014/main" id="{E408DB7D-400F-09F1-AFCF-E57D4A9E7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椭圆 10">
              <a:extLst>
                <a:ext uri="{FF2B5EF4-FFF2-40B4-BE49-F238E27FC236}">
                  <a16:creationId xmlns:a16="http://schemas.microsoft.com/office/drawing/2014/main" id="{3E483F25-8CA3-E30D-7DCA-C925E2990934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22" name="TextBox 13">
            <a:extLst>
              <a:ext uri="{FF2B5EF4-FFF2-40B4-BE49-F238E27FC236}">
                <a16:creationId xmlns:a16="http://schemas.microsoft.com/office/drawing/2014/main" id="{71FF76A0-8879-A2C8-EB6A-D9ED4402E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3775" y="3200400"/>
            <a:ext cx="103774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Web Scraping Applications in Data Science</a:t>
            </a:r>
          </a:p>
        </p:txBody>
      </p:sp>
      <p:grpSp>
        <p:nvGrpSpPr>
          <p:cNvPr id="23" name="组合 8">
            <a:extLst>
              <a:ext uri="{FF2B5EF4-FFF2-40B4-BE49-F238E27FC236}">
                <a16:creationId xmlns:a16="http://schemas.microsoft.com/office/drawing/2014/main" id="{2B0B8D1A-B2B6-9B41-3953-6E9715AB99BE}"/>
              </a:ext>
            </a:extLst>
          </p:cNvPr>
          <p:cNvGrpSpPr>
            <a:grpSpLocks/>
          </p:cNvGrpSpPr>
          <p:nvPr/>
        </p:nvGrpSpPr>
        <p:grpSpPr bwMode="auto">
          <a:xfrm>
            <a:off x="320675" y="3924300"/>
            <a:ext cx="546100" cy="541338"/>
            <a:chOff x="6912864" y="3136392"/>
            <a:chExt cx="649224" cy="649224"/>
          </a:xfrm>
        </p:grpSpPr>
        <p:sp>
          <p:nvSpPr>
            <p:cNvPr id="14360" name="Freeform 620">
              <a:extLst>
                <a:ext uri="{FF2B5EF4-FFF2-40B4-BE49-F238E27FC236}">
                  <a16:creationId xmlns:a16="http://schemas.microsoft.com/office/drawing/2014/main" id="{B302CCA8-CDD7-2CCF-281E-42D5818E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椭圆 10">
              <a:extLst>
                <a:ext uri="{FF2B5EF4-FFF2-40B4-BE49-F238E27FC236}">
                  <a16:creationId xmlns:a16="http://schemas.microsoft.com/office/drawing/2014/main" id="{C5C43819-F195-8CA9-32AB-5BE9925D0F7C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26" name="TextBox 13">
            <a:extLst>
              <a:ext uri="{FF2B5EF4-FFF2-40B4-BE49-F238E27FC236}">
                <a16:creationId xmlns:a16="http://schemas.microsoft.com/office/drawing/2014/main" id="{5C63E88A-9984-9418-D05F-01C50B4778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4025900"/>
            <a:ext cx="103774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Web Scraping Applications in Risk Management</a:t>
            </a:r>
          </a:p>
        </p:txBody>
      </p:sp>
      <p:grpSp>
        <p:nvGrpSpPr>
          <p:cNvPr id="27" name="组合 8">
            <a:extLst>
              <a:ext uri="{FF2B5EF4-FFF2-40B4-BE49-F238E27FC236}">
                <a16:creationId xmlns:a16="http://schemas.microsoft.com/office/drawing/2014/main" id="{4B6B1F1E-1494-1D6B-87EE-615D38E3EFE4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4700588"/>
            <a:ext cx="546100" cy="541337"/>
            <a:chOff x="6912864" y="3136392"/>
            <a:chExt cx="649224" cy="649224"/>
          </a:xfrm>
        </p:grpSpPr>
        <p:sp>
          <p:nvSpPr>
            <p:cNvPr id="14358" name="Freeform 620">
              <a:extLst>
                <a:ext uri="{FF2B5EF4-FFF2-40B4-BE49-F238E27FC236}">
                  <a16:creationId xmlns:a16="http://schemas.microsoft.com/office/drawing/2014/main" id="{65482D1C-ABA9-22C0-7CC8-688A643A7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椭圆 10">
              <a:extLst>
                <a:ext uri="{FF2B5EF4-FFF2-40B4-BE49-F238E27FC236}">
                  <a16:creationId xmlns:a16="http://schemas.microsoft.com/office/drawing/2014/main" id="{A190E587-8876-85CB-1FD8-61E0BCE99EB4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7F91B1DF-6733-F46B-9FA7-E95A961C0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350" y="4802188"/>
            <a:ext cx="103774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Web Scraping Applications in Product, Marketing and Sales</a:t>
            </a:r>
          </a:p>
        </p:txBody>
      </p:sp>
      <p:grpSp>
        <p:nvGrpSpPr>
          <p:cNvPr id="31" name="组合 8">
            <a:extLst>
              <a:ext uri="{FF2B5EF4-FFF2-40B4-BE49-F238E27FC236}">
                <a16:creationId xmlns:a16="http://schemas.microsoft.com/office/drawing/2014/main" id="{993AB6B4-791F-D78D-CC8B-CC494DC668E1}"/>
              </a:ext>
            </a:extLst>
          </p:cNvPr>
          <p:cNvGrpSpPr>
            <a:grpSpLocks/>
          </p:cNvGrpSpPr>
          <p:nvPr/>
        </p:nvGrpSpPr>
        <p:grpSpPr bwMode="auto">
          <a:xfrm>
            <a:off x="354013" y="5486400"/>
            <a:ext cx="546100" cy="541338"/>
            <a:chOff x="6912864" y="3136392"/>
            <a:chExt cx="649224" cy="649224"/>
          </a:xfrm>
        </p:grpSpPr>
        <p:sp>
          <p:nvSpPr>
            <p:cNvPr id="14356" name="Freeform 620">
              <a:extLst>
                <a:ext uri="{FF2B5EF4-FFF2-40B4-BE49-F238E27FC236}">
                  <a16:creationId xmlns:a16="http://schemas.microsoft.com/office/drawing/2014/main" id="{89CB0D45-6B54-3B26-6B59-E79380DEF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椭圆 10">
              <a:extLst>
                <a:ext uri="{FF2B5EF4-FFF2-40B4-BE49-F238E27FC236}">
                  <a16:creationId xmlns:a16="http://schemas.microsoft.com/office/drawing/2014/main" id="{998E3A28-65BF-D89B-A723-F642348DD817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34" name="TextBox 13">
            <a:extLst>
              <a:ext uri="{FF2B5EF4-FFF2-40B4-BE49-F238E27FC236}">
                <a16:creationId xmlns:a16="http://schemas.microsoft.com/office/drawing/2014/main" id="{E297C82C-2057-8051-156A-22D5C145A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5588000"/>
            <a:ext cx="103774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Others: News and Reputation Monitoring, Academic, Employment,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7" grpId="0"/>
      <p:bldP spid="18" grpId="0"/>
      <p:bldP spid="22" grpId="0"/>
      <p:bldP spid="26" grpId="0"/>
      <p:bldP spid="30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3D7C89C-F676-197E-177D-1C3353629746}"/>
              </a:ext>
            </a:extLst>
          </p:cNvPr>
          <p:cNvSpPr/>
          <p:nvPr/>
        </p:nvSpPr>
        <p:spPr>
          <a:xfrm>
            <a:off x="0" y="1319213"/>
            <a:ext cx="12192000" cy="4800600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11267" name="组合 8">
            <a:extLst>
              <a:ext uri="{FF2B5EF4-FFF2-40B4-BE49-F238E27FC236}">
                <a16:creationId xmlns:a16="http://schemas.microsoft.com/office/drawing/2014/main" id="{E02D0F6C-44AB-1F4A-5331-9DB912991382}"/>
              </a:ext>
            </a:extLst>
          </p:cNvPr>
          <p:cNvGrpSpPr>
            <a:grpSpLocks/>
          </p:cNvGrpSpPr>
          <p:nvPr/>
        </p:nvGrpSpPr>
        <p:grpSpPr bwMode="auto">
          <a:xfrm>
            <a:off x="212725" y="1565275"/>
            <a:ext cx="546100" cy="541338"/>
            <a:chOff x="6912864" y="3136392"/>
            <a:chExt cx="649224" cy="649224"/>
          </a:xfrm>
        </p:grpSpPr>
        <p:sp>
          <p:nvSpPr>
            <p:cNvPr id="16412" name="Freeform 620">
              <a:extLst>
                <a:ext uri="{FF2B5EF4-FFF2-40B4-BE49-F238E27FC236}">
                  <a16:creationId xmlns:a16="http://schemas.microsoft.com/office/drawing/2014/main" id="{1547B25B-B00F-58A9-F253-C3C5FF4CD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118DA00-9C8B-17FC-300F-93FBDE1076DB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grpSp>
        <p:nvGrpSpPr>
          <p:cNvPr id="16388" name="组合 17">
            <a:extLst>
              <a:ext uri="{FF2B5EF4-FFF2-40B4-BE49-F238E27FC236}">
                <a16:creationId xmlns:a16="http://schemas.microsoft.com/office/drawing/2014/main" id="{5A30CE20-E141-36A7-BCF8-3C7CEC60CD7A}"/>
              </a:ext>
            </a:extLst>
          </p:cNvPr>
          <p:cNvGrpSpPr>
            <a:grpSpLocks/>
          </p:cNvGrpSpPr>
          <p:nvPr/>
        </p:nvGrpSpPr>
        <p:grpSpPr bwMode="auto">
          <a:xfrm>
            <a:off x="10625138" y="5580063"/>
            <a:ext cx="1566862" cy="1281112"/>
            <a:chOff x="694944" y="2097507"/>
            <a:chExt cx="4538312" cy="3707588"/>
          </a:xfrm>
        </p:grpSpPr>
        <p:pic>
          <p:nvPicPr>
            <p:cNvPr id="16410" name="Picture 20">
              <a:extLst>
                <a:ext uri="{FF2B5EF4-FFF2-40B4-BE49-F238E27FC236}">
                  <a16:creationId xmlns:a16="http://schemas.microsoft.com/office/drawing/2014/main" id="{6E867FC2-6D83-1357-7500-6F76C908C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44" y="2097507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11" name="图片 19">
              <a:extLst>
                <a:ext uri="{FF2B5EF4-FFF2-40B4-BE49-F238E27FC236}">
                  <a16:creationId xmlns:a16="http://schemas.microsoft.com/office/drawing/2014/main" id="{D8E955C4-55D7-FF78-A270-964FC8A7B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988446" y="2224991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269" name="TextBox 13">
            <a:extLst>
              <a:ext uri="{FF2B5EF4-FFF2-40B4-BE49-F238E27FC236}">
                <a16:creationId xmlns:a16="http://schemas.microsoft.com/office/drawing/2014/main" id="{791CDCA9-4123-A012-BC44-1A4F7C31C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1666875"/>
            <a:ext cx="8440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Manually</a:t>
            </a:r>
          </a:p>
        </p:txBody>
      </p:sp>
      <p:sp>
        <p:nvSpPr>
          <p:cNvPr id="16390" name="矩形 1">
            <a:extLst>
              <a:ext uri="{FF2B5EF4-FFF2-40B4-BE49-F238E27FC236}">
                <a16:creationId xmlns:a16="http://schemas.microsoft.com/office/drawing/2014/main" id="{0A324926-C9F4-512B-A040-29D5D6ADD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6391" name="矩形 23">
            <a:extLst>
              <a:ext uri="{FF2B5EF4-FFF2-40B4-BE49-F238E27FC236}">
                <a16:creationId xmlns:a16="http://schemas.microsoft.com/office/drawing/2014/main" id="{C96D89DA-5668-BDEA-733E-4C4CA96E5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07963"/>
            <a:ext cx="40560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How to collect text data?</a:t>
            </a:r>
            <a:endParaRPr lang="zh-CN" altLang="en-US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392" name="Date Placeholder 1">
            <a:extLst>
              <a:ext uri="{FF2B5EF4-FFF2-40B4-BE49-F238E27FC236}">
                <a16:creationId xmlns:a16="http://schemas.microsoft.com/office/drawing/2014/main" id="{EA7EA0D8-D5D3-4249-D7E8-2817857D2F8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8A296210-2EB7-4501-AFFD-A4562084DF52}" type="datetime1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2025/2/24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6393" name="Slide Number Placeholder 2">
            <a:extLst>
              <a:ext uri="{FF2B5EF4-FFF2-40B4-BE49-F238E27FC236}">
                <a16:creationId xmlns:a16="http://schemas.microsoft.com/office/drawing/2014/main" id="{62F627CE-CD89-EF52-E8B8-2CA26D66C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3698E19E-CA1C-47AC-A015-CEDEDA692B32}" type="slidenum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12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grpSp>
        <p:nvGrpSpPr>
          <p:cNvPr id="11274" name="组合 8">
            <a:extLst>
              <a:ext uri="{FF2B5EF4-FFF2-40B4-BE49-F238E27FC236}">
                <a16:creationId xmlns:a16="http://schemas.microsoft.com/office/drawing/2014/main" id="{4A52751A-C566-5310-4F0F-D3B847354586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465388"/>
            <a:ext cx="546100" cy="541337"/>
            <a:chOff x="6912864" y="3136392"/>
            <a:chExt cx="649224" cy="649224"/>
          </a:xfrm>
        </p:grpSpPr>
        <p:sp>
          <p:nvSpPr>
            <p:cNvPr id="16408" name="Freeform 620">
              <a:extLst>
                <a:ext uri="{FF2B5EF4-FFF2-40B4-BE49-F238E27FC236}">
                  <a16:creationId xmlns:a16="http://schemas.microsoft.com/office/drawing/2014/main" id="{BA84E83E-4F30-1B07-F33D-E6AD855EF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椭圆 10">
              <a:extLst>
                <a:ext uri="{FF2B5EF4-FFF2-40B4-BE49-F238E27FC236}">
                  <a16:creationId xmlns:a16="http://schemas.microsoft.com/office/drawing/2014/main" id="{FF5201E6-76FB-B491-5C40-8955075376FB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11275" name="TextBox 13">
            <a:extLst>
              <a:ext uri="{FF2B5EF4-FFF2-40B4-BE49-F238E27FC236}">
                <a16:creationId xmlns:a16="http://schemas.microsoft.com/office/drawing/2014/main" id="{0C326808-E868-9853-D7AD-18CCBAE53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88" y="2598738"/>
            <a:ext cx="84407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Business tools such as import.io (https://www.import.io/) </a:t>
            </a:r>
          </a:p>
        </p:txBody>
      </p:sp>
      <p:grpSp>
        <p:nvGrpSpPr>
          <p:cNvPr id="11276" name="组合 8">
            <a:extLst>
              <a:ext uri="{FF2B5EF4-FFF2-40B4-BE49-F238E27FC236}">
                <a16:creationId xmlns:a16="http://schemas.microsoft.com/office/drawing/2014/main" id="{3952269A-DFD8-D8E6-B1D3-68F667197C7F}"/>
              </a:ext>
            </a:extLst>
          </p:cNvPr>
          <p:cNvGrpSpPr>
            <a:grpSpLocks/>
          </p:cNvGrpSpPr>
          <p:nvPr/>
        </p:nvGrpSpPr>
        <p:grpSpPr bwMode="auto">
          <a:xfrm>
            <a:off x="223838" y="3494088"/>
            <a:ext cx="546100" cy="541337"/>
            <a:chOff x="6912864" y="3136392"/>
            <a:chExt cx="649224" cy="649224"/>
          </a:xfrm>
        </p:grpSpPr>
        <p:sp>
          <p:nvSpPr>
            <p:cNvPr id="16406" name="Freeform 620">
              <a:extLst>
                <a:ext uri="{FF2B5EF4-FFF2-40B4-BE49-F238E27FC236}">
                  <a16:creationId xmlns:a16="http://schemas.microsoft.com/office/drawing/2014/main" id="{3B8D2DBC-2459-0D4F-F8D6-F0B7F74D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椭圆 10">
              <a:extLst>
                <a:ext uri="{FF2B5EF4-FFF2-40B4-BE49-F238E27FC236}">
                  <a16:creationId xmlns:a16="http://schemas.microsoft.com/office/drawing/2014/main" id="{7AD13F83-D754-5F61-35B5-B6CE31B3DB05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11277" name="TextBox 13">
            <a:extLst>
              <a:ext uri="{FF2B5EF4-FFF2-40B4-BE49-F238E27FC236}">
                <a16:creationId xmlns:a16="http://schemas.microsoft.com/office/drawing/2014/main" id="{9B26A757-9955-25DB-38A0-80555B1AF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338" y="3595688"/>
            <a:ext cx="84407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Web Scraping</a:t>
            </a:r>
          </a:p>
        </p:txBody>
      </p:sp>
      <p:grpSp>
        <p:nvGrpSpPr>
          <p:cNvPr id="11278" name="组合 8">
            <a:extLst>
              <a:ext uri="{FF2B5EF4-FFF2-40B4-BE49-F238E27FC236}">
                <a16:creationId xmlns:a16="http://schemas.microsoft.com/office/drawing/2014/main" id="{CD9814EF-563E-AF21-6E98-ACDFA2EA021B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4470400"/>
            <a:ext cx="546100" cy="541338"/>
            <a:chOff x="6912864" y="3136392"/>
            <a:chExt cx="649224" cy="649224"/>
          </a:xfrm>
        </p:grpSpPr>
        <p:sp>
          <p:nvSpPr>
            <p:cNvPr id="16404" name="Freeform 620">
              <a:extLst>
                <a:ext uri="{FF2B5EF4-FFF2-40B4-BE49-F238E27FC236}">
                  <a16:creationId xmlns:a16="http://schemas.microsoft.com/office/drawing/2014/main" id="{0FFFF744-2B72-9168-BC1A-998758F60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椭圆 10">
              <a:extLst>
                <a:ext uri="{FF2B5EF4-FFF2-40B4-BE49-F238E27FC236}">
                  <a16:creationId xmlns:a16="http://schemas.microsoft.com/office/drawing/2014/main" id="{05EBDA15-9E64-1950-8EF0-C3A77B4066C5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11279" name="TextBox 13">
            <a:extLst>
              <a:ext uri="{FF2B5EF4-FFF2-40B4-BE49-F238E27FC236}">
                <a16:creationId xmlns:a16="http://schemas.microsoft.com/office/drawing/2014/main" id="{E40FF740-A8BF-EAB5-40E4-E12D68D62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325" y="4572000"/>
            <a:ext cx="8440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Others?</a:t>
            </a:r>
          </a:p>
        </p:txBody>
      </p:sp>
      <p:grpSp>
        <p:nvGrpSpPr>
          <p:cNvPr id="27" name="组合 8">
            <a:extLst>
              <a:ext uri="{FF2B5EF4-FFF2-40B4-BE49-F238E27FC236}">
                <a16:creationId xmlns:a16="http://schemas.microsoft.com/office/drawing/2014/main" id="{743C481B-E8A6-D6CE-4BE9-5A5F077597DA}"/>
              </a:ext>
            </a:extLst>
          </p:cNvPr>
          <p:cNvGrpSpPr>
            <a:grpSpLocks/>
          </p:cNvGrpSpPr>
          <p:nvPr/>
        </p:nvGrpSpPr>
        <p:grpSpPr bwMode="auto">
          <a:xfrm>
            <a:off x="241300" y="5375275"/>
            <a:ext cx="546100" cy="541338"/>
            <a:chOff x="6912864" y="3136392"/>
            <a:chExt cx="649224" cy="649224"/>
          </a:xfrm>
        </p:grpSpPr>
        <p:sp>
          <p:nvSpPr>
            <p:cNvPr id="16402" name="Freeform 620">
              <a:extLst>
                <a:ext uri="{FF2B5EF4-FFF2-40B4-BE49-F238E27FC236}">
                  <a16:creationId xmlns:a16="http://schemas.microsoft.com/office/drawing/2014/main" id="{739ED19D-2AE5-6EC4-57F9-C70DE07A9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椭圆 10">
              <a:extLst>
                <a:ext uri="{FF2B5EF4-FFF2-40B4-BE49-F238E27FC236}">
                  <a16:creationId xmlns:a16="http://schemas.microsoft.com/office/drawing/2014/main" id="{98140FE6-D8B1-DC25-9CD2-276A03F91032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D71C1D58-C5F9-C2C9-F47A-3906B1B96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800" y="5476875"/>
            <a:ext cx="8440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NLTK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9" grpId="0"/>
      <p:bldP spid="11275" grpId="0"/>
      <p:bldP spid="11277" grpId="0"/>
      <p:bldP spid="1127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20">
            <a:extLst>
              <a:ext uri="{FF2B5EF4-FFF2-40B4-BE49-F238E27FC236}">
                <a16:creationId xmlns:a16="http://schemas.microsoft.com/office/drawing/2014/main" id="{CB823E49-15BD-A4D4-66EB-97EAA11E2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54013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矩形 6">
            <a:extLst>
              <a:ext uri="{FF2B5EF4-FFF2-40B4-BE49-F238E27FC236}">
                <a16:creationId xmlns:a16="http://schemas.microsoft.com/office/drawing/2014/main" id="{F00D5646-ED59-9A82-7443-ED71E2B8E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7412" name="文本框 8">
            <a:extLst>
              <a:ext uri="{FF2B5EF4-FFF2-40B4-BE49-F238E27FC236}">
                <a16:creationId xmlns:a16="http://schemas.microsoft.com/office/drawing/2014/main" id="{256DA12E-26CA-AADE-A0EC-45FB474DE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4400" b="1">
                <a:solidFill>
                  <a:srgbClr val="1C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34400" b="1">
              <a:solidFill>
                <a:srgbClr val="1C488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413" name="文本框 12">
            <a:extLst>
              <a:ext uri="{FF2B5EF4-FFF2-40B4-BE49-F238E27FC236}">
                <a16:creationId xmlns:a16="http://schemas.microsoft.com/office/drawing/2014/main" id="{05411ADB-BACD-9ECA-CDFF-D1CF233F0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4100" y="3883025"/>
            <a:ext cx="98679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 b="1">
                <a:solidFill>
                  <a:srgbClr val="1C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Web Scraping</a:t>
            </a:r>
          </a:p>
        </p:txBody>
      </p:sp>
      <p:grpSp>
        <p:nvGrpSpPr>
          <p:cNvPr id="17414" name="组合 13">
            <a:extLst>
              <a:ext uri="{FF2B5EF4-FFF2-40B4-BE49-F238E27FC236}">
                <a16:creationId xmlns:a16="http://schemas.microsoft.com/office/drawing/2014/main" id="{0938385D-8416-D952-BFC0-FA553A8757F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04025" y="3178175"/>
            <a:ext cx="5578475" cy="3481388"/>
            <a:chOff x="0" y="0"/>
            <a:chExt cx="5324473" cy="3322983"/>
          </a:xfrm>
        </p:grpSpPr>
        <p:pic>
          <p:nvPicPr>
            <p:cNvPr id="17418" name="图片 14">
              <a:extLst>
                <a:ext uri="{FF2B5EF4-FFF2-40B4-BE49-F238E27FC236}">
                  <a16:creationId xmlns:a16="http://schemas.microsoft.com/office/drawing/2014/main" id="{5C4220B2-335C-16BC-165E-4639A60EE1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9" name="图片 15">
              <a:extLst>
                <a:ext uri="{FF2B5EF4-FFF2-40B4-BE49-F238E27FC236}">
                  <a16:creationId xmlns:a16="http://schemas.microsoft.com/office/drawing/2014/main" id="{9FD3897A-5294-EA4B-F683-1376D7A77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415" name="文本框 17">
            <a:extLst>
              <a:ext uri="{FF2B5EF4-FFF2-40B4-BE49-F238E27FC236}">
                <a16:creationId xmlns:a16="http://schemas.microsoft.com/office/drawing/2014/main" id="{CCE37136-A84C-A983-09AB-FB7C47100440}"/>
              </a:ext>
            </a:extLst>
          </p:cNvPr>
          <p:cNvSpPr>
            <a:spLocks/>
          </p:cNvSpPr>
          <p:nvPr/>
        </p:nvSpPr>
        <p:spPr bwMode="auto">
          <a:xfrm>
            <a:off x="341313" y="4933950"/>
            <a:ext cx="2155825" cy="881063"/>
          </a:xfrm>
          <a:custGeom>
            <a:avLst/>
            <a:gdLst>
              <a:gd name="T0" fmla="*/ 350431 w 2156102"/>
              <a:gd name="T1" fmla="*/ 0 h 880167"/>
              <a:gd name="T2" fmla="*/ 1111756 w 2156102"/>
              <a:gd name="T3" fmla="*/ 0 h 880167"/>
              <a:gd name="T4" fmla="*/ 788035 w 2156102"/>
              <a:gd name="T5" fmla="*/ 304976 h 880167"/>
              <a:gd name="T6" fmla="*/ 788035 w 2156102"/>
              <a:gd name="T7" fmla="*/ 318301 h 880167"/>
              <a:gd name="T8" fmla="*/ 2145323 w 2156102"/>
              <a:gd name="T9" fmla="*/ 318301 h 880167"/>
              <a:gd name="T10" fmla="*/ 2145323 w 2156102"/>
              <a:gd name="T11" fmla="*/ 915795 h 880167"/>
              <a:gd name="T12" fmla="*/ 0 w 2156102"/>
              <a:gd name="T13" fmla="*/ 915795 h 880167"/>
              <a:gd name="T14" fmla="*/ 0 w 2156102"/>
              <a:gd name="T15" fmla="*/ 351619 h 880167"/>
              <a:gd name="T16" fmla="*/ 350431 w 2156102"/>
              <a:gd name="T17" fmla="*/ 0 h 88016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56102" h="880167">
                <a:moveTo>
                  <a:pt x="352186" y="0"/>
                </a:moveTo>
                <a:lnTo>
                  <a:pt x="1117336" y="0"/>
                </a:lnTo>
                <a:lnTo>
                  <a:pt x="791994" y="293110"/>
                </a:lnTo>
                <a:lnTo>
                  <a:pt x="791994" y="305918"/>
                </a:lnTo>
                <a:lnTo>
                  <a:pt x="2156102" y="305918"/>
                </a:lnTo>
                <a:lnTo>
                  <a:pt x="2156102" y="880167"/>
                </a:lnTo>
                <a:lnTo>
                  <a:pt x="0" y="880167"/>
                </a:lnTo>
                <a:lnTo>
                  <a:pt x="0" y="337940"/>
                </a:lnTo>
                <a:lnTo>
                  <a:pt x="35218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6" name="Date Placeholder 1">
            <a:extLst>
              <a:ext uri="{FF2B5EF4-FFF2-40B4-BE49-F238E27FC236}">
                <a16:creationId xmlns:a16="http://schemas.microsoft.com/office/drawing/2014/main" id="{A75321C2-7E0F-E32F-827B-0EBBDC5E712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A2B16FD0-8E02-4824-9FF3-0A277B0D11AA}" type="datetime1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2025/2/24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7417" name="Slide Number Placeholder 2">
            <a:extLst>
              <a:ext uri="{FF2B5EF4-FFF2-40B4-BE49-F238E27FC236}">
                <a16:creationId xmlns:a16="http://schemas.microsoft.com/office/drawing/2014/main" id="{DB093C5B-17FD-6941-9D62-40764E05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86242226-9089-4983-82B1-13AF1788AD23}" type="slidenum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13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7CE8A3D-C29B-BC87-BE6A-76CBCDF7C5E9}"/>
              </a:ext>
            </a:extLst>
          </p:cNvPr>
          <p:cNvSpPr/>
          <p:nvPr/>
        </p:nvSpPr>
        <p:spPr>
          <a:xfrm>
            <a:off x="0" y="1319213"/>
            <a:ext cx="12192000" cy="4800600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18435" name="组合 8">
            <a:extLst>
              <a:ext uri="{FF2B5EF4-FFF2-40B4-BE49-F238E27FC236}">
                <a16:creationId xmlns:a16="http://schemas.microsoft.com/office/drawing/2014/main" id="{E9090F56-3EB4-3959-D0EF-C93B7B135DF9}"/>
              </a:ext>
            </a:extLst>
          </p:cNvPr>
          <p:cNvGrpSpPr>
            <a:grpSpLocks/>
          </p:cNvGrpSpPr>
          <p:nvPr/>
        </p:nvGrpSpPr>
        <p:grpSpPr bwMode="auto">
          <a:xfrm>
            <a:off x="212725" y="1565275"/>
            <a:ext cx="546100" cy="541338"/>
            <a:chOff x="6912864" y="3136392"/>
            <a:chExt cx="649224" cy="649224"/>
          </a:xfrm>
        </p:grpSpPr>
        <p:sp>
          <p:nvSpPr>
            <p:cNvPr id="18445" name="Freeform 620">
              <a:extLst>
                <a:ext uri="{FF2B5EF4-FFF2-40B4-BE49-F238E27FC236}">
                  <a16:creationId xmlns:a16="http://schemas.microsoft.com/office/drawing/2014/main" id="{0AFF5552-EE36-30AC-26F5-1217A3C27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0D6905F-EB59-1788-8C9E-C07C519D6687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grpSp>
        <p:nvGrpSpPr>
          <p:cNvPr id="18436" name="组合 17">
            <a:extLst>
              <a:ext uri="{FF2B5EF4-FFF2-40B4-BE49-F238E27FC236}">
                <a16:creationId xmlns:a16="http://schemas.microsoft.com/office/drawing/2014/main" id="{CB442505-F5E2-5B0A-831A-3ABD8238054F}"/>
              </a:ext>
            </a:extLst>
          </p:cNvPr>
          <p:cNvGrpSpPr>
            <a:grpSpLocks/>
          </p:cNvGrpSpPr>
          <p:nvPr/>
        </p:nvGrpSpPr>
        <p:grpSpPr bwMode="auto">
          <a:xfrm>
            <a:off x="10625138" y="5580063"/>
            <a:ext cx="1566862" cy="1281112"/>
            <a:chOff x="694944" y="2097507"/>
            <a:chExt cx="4538312" cy="3707588"/>
          </a:xfrm>
        </p:grpSpPr>
        <p:pic>
          <p:nvPicPr>
            <p:cNvPr id="18443" name="Picture 20">
              <a:extLst>
                <a:ext uri="{FF2B5EF4-FFF2-40B4-BE49-F238E27FC236}">
                  <a16:creationId xmlns:a16="http://schemas.microsoft.com/office/drawing/2014/main" id="{3493D04D-4608-33A6-CBA4-F54E5ECE1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44" y="2097507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44" name="图片 19">
              <a:extLst>
                <a:ext uri="{FF2B5EF4-FFF2-40B4-BE49-F238E27FC236}">
                  <a16:creationId xmlns:a16="http://schemas.microsoft.com/office/drawing/2014/main" id="{F10249E2-670C-0F8A-3DD8-5F8A5412C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988446" y="2224991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437" name="TextBox 13">
            <a:extLst>
              <a:ext uri="{FF2B5EF4-FFF2-40B4-BE49-F238E27FC236}">
                <a16:creationId xmlns:a16="http://schemas.microsoft.com/office/drawing/2014/main" id="{A6929FC2-131D-7459-C16B-649A88082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1666875"/>
            <a:ext cx="1066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API (Application programming interface) </a:t>
            </a: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is the best way to extract data from a website.</a:t>
            </a:r>
          </a:p>
        </p:txBody>
      </p:sp>
      <p:sp>
        <p:nvSpPr>
          <p:cNvPr id="18438" name="矩形 1">
            <a:extLst>
              <a:ext uri="{FF2B5EF4-FFF2-40B4-BE49-F238E27FC236}">
                <a16:creationId xmlns:a16="http://schemas.microsoft.com/office/drawing/2014/main" id="{D0E209E3-E548-F772-D0EB-CFA5990F6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8439" name="矩形 23">
            <a:extLst>
              <a:ext uri="{FF2B5EF4-FFF2-40B4-BE49-F238E27FC236}">
                <a16:creationId xmlns:a16="http://schemas.microsoft.com/office/drawing/2014/main" id="{3C990E7C-3B62-B67B-5EA7-2AEC35D54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07963"/>
            <a:ext cx="75136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Several ways to collect text data by Python-API</a:t>
            </a:r>
            <a:endParaRPr lang="zh-CN" altLang="en-US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440" name="Date Placeholder 1">
            <a:extLst>
              <a:ext uri="{FF2B5EF4-FFF2-40B4-BE49-F238E27FC236}">
                <a16:creationId xmlns:a16="http://schemas.microsoft.com/office/drawing/2014/main" id="{3176CA0E-A203-C95B-3565-470FCCDD870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2C1AF2DB-A00B-405A-8FB4-C94096929B4B}" type="datetime1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2025/2/24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8441" name="Slide Number Placeholder 2">
            <a:extLst>
              <a:ext uri="{FF2B5EF4-FFF2-40B4-BE49-F238E27FC236}">
                <a16:creationId xmlns:a16="http://schemas.microsoft.com/office/drawing/2014/main" id="{FAE48BCB-DE35-C9A8-4291-D7CF2ECF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614600B4-FDDE-417F-BEE3-8C783330FECF}" type="slidenum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14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18442" name="Picture 1">
            <a:extLst>
              <a:ext uri="{FF2B5EF4-FFF2-40B4-BE49-F238E27FC236}">
                <a16:creationId xmlns:a16="http://schemas.microsoft.com/office/drawing/2014/main" id="{0B69D494-8B93-B2CC-A092-FD30AF94B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2322513"/>
            <a:ext cx="8840787" cy="256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25CE019A-95F2-3F1E-DEBC-08ED01B8F4A7}"/>
              </a:ext>
            </a:extLst>
          </p:cNvPr>
          <p:cNvSpPr/>
          <p:nvPr/>
        </p:nvSpPr>
        <p:spPr>
          <a:xfrm>
            <a:off x="0" y="1319213"/>
            <a:ext cx="12192000" cy="4800600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16389" name="组合 8">
            <a:extLst>
              <a:ext uri="{FF2B5EF4-FFF2-40B4-BE49-F238E27FC236}">
                <a16:creationId xmlns:a16="http://schemas.microsoft.com/office/drawing/2014/main" id="{CA5D7862-5A73-FCA8-BA63-781D970A5EC2}"/>
              </a:ext>
            </a:extLst>
          </p:cNvPr>
          <p:cNvGrpSpPr>
            <a:grpSpLocks/>
          </p:cNvGrpSpPr>
          <p:nvPr/>
        </p:nvGrpSpPr>
        <p:grpSpPr bwMode="auto">
          <a:xfrm>
            <a:off x="212725" y="1565275"/>
            <a:ext cx="546100" cy="541338"/>
            <a:chOff x="6912864" y="3136392"/>
            <a:chExt cx="649224" cy="649224"/>
          </a:xfrm>
        </p:grpSpPr>
        <p:sp>
          <p:nvSpPr>
            <p:cNvPr id="20494" name="Freeform 620">
              <a:extLst>
                <a:ext uri="{FF2B5EF4-FFF2-40B4-BE49-F238E27FC236}">
                  <a16:creationId xmlns:a16="http://schemas.microsoft.com/office/drawing/2014/main" id="{46E1DA20-A47D-E109-6F6D-FD352084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5433DA4-C1F9-CD55-D51E-69354890B267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grpSp>
        <p:nvGrpSpPr>
          <p:cNvPr id="20484" name="组合 17">
            <a:extLst>
              <a:ext uri="{FF2B5EF4-FFF2-40B4-BE49-F238E27FC236}">
                <a16:creationId xmlns:a16="http://schemas.microsoft.com/office/drawing/2014/main" id="{D7F6D0A3-C6BC-D85D-859E-EE08A546A59D}"/>
              </a:ext>
            </a:extLst>
          </p:cNvPr>
          <p:cNvGrpSpPr>
            <a:grpSpLocks/>
          </p:cNvGrpSpPr>
          <p:nvPr/>
        </p:nvGrpSpPr>
        <p:grpSpPr bwMode="auto">
          <a:xfrm>
            <a:off x="10625138" y="5580063"/>
            <a:ext cx="1566862" cy="1281112"/>
            <a:chOff x="694944" y="2097507"/>
            <a:chExt cx="4538312" cy="3707588"/>
          </a:xfrm>
        </p:grpSpPr>
        <p:pic>
          <p:nvPicPr>
            <p:cNvPr id="20492" name="Picture 20">
              <a:extLst>
                <a:ext uri="{FF2B5EF4-FFF2-40B4-BE49-F238E27FC236}">
                  <a16:creationId xmlns:a16="http://schemas.microsoft.com/office/drawing/2014/main" id="{9049BF09-B530-A7CD-9A5C-9BC1A0C26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44" y="2097507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3" name="图片 19">
              <a:extLst>
                <a:ext uri="{FF2B5EF4-FFF2-40B4-BE49-F238E27FC236}">
                  <a16:creationId xmlns:a16="http://schemas.microsoft.com/office/drawing/2014/main" id="{2BACBDA8-F829-5EB9-5F47-705CDAAD2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988446" y="2224991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393" name="TextBox 13">
            <a:extLst>
              <a:ext uri="{FF2B5EF4-FFF2-40B4-BE49-F238E27FC236}">
                <a16:creationId xmlns:a16="http://schemas.microsoft.com/office/drawing/2014/main" id="{96F1E105-4939-DF2F-19D3-8650CAB34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1666875"/>
            <a:ext cx="11055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NLTK</a:t>
            </a: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includes a diverse set of corpora which can be read using the nltk.corpus package.</a:t>
            </a:r>
          </a:p>
        </p:txBody>
      </p:sp>
      <p:sp>
        <p:nvSpPr>
          <p:cNvPr id="20486" name="矩形 1">
            <a:extLst>
              <a:ext uri="{FF2B5EF4-FFF2-40B4-BE49-F238E27FC236}">
                <a16:creationId xmlns:a16="http://schemas.microsoft.com/office/drawing/2014/main" id="{75A6CA2F-2D51-A54C-2645-B1C31A42C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487" name="矩形 23">
            <a:extLst>
              <a:ext uri="{FF2B5EF4-FFF2-40B4-BE49-F238E27FC236}">
                <a16:creationId xmlns:a16="http://schemas.microsoft.com/office/drawing/2014/main" id="{6215C930-233E-68CA-E113-1486F714B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07963"/>
            <a:ext cx="7791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Several ways to collect text data by Python-NLTK</a:t>
            </a:r>
          </a:p>
        </p:txBody>
      </p:sp>
      <p:sp>
        <p:nvSpPr>
          <p:cNvPr id="20488" name="Date Placeholder 1">
            <a:extLst>
              <a:ext uri="{FF2B5EF4-FFF2-40B4-BE49-F238E27FC236}">
                <a16:creationId xmlns:a16="http://schemas.microsoft.com/office/drawing/2014/main" id="{89FA9146-7E31-E7FB-FDBA-EE2CFB57B30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88F29CB9-E878-4DCE-AAC2-A70DA9A3ABFD}" type="datetime1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2025/2/24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20489" name="Slide Number Placeholder 2">
            <a:extLst>
              <a:ext uri="{FF2B5EF4-FFF2-40B4-BE49-F238E27FC236}">
                <a16:creationId xmlns:a16="http://schemas.microsoft.com/office/drawing/2014/main" id="{DEC95C72-4C09-0664-E804-4B4E234F7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A8327887-235A-4101-B445-BEEF4F2C4FBF}" type="slidenum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15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20490" name="Picture 1">
            <a:extLst>
              <a:ext uri="{FF2B5EF4-FFF2-40B4-BE49-F238E27FC236}">
                <a16:creationId xmlns:a16="http://schemas.microsoft.com/office/drawing/2014/main" id="{5554F914-3469-A66B-2917-ADB9A934F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2427288"/>
            <a:ext cx="94107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1" name="Picture 2">
            <a:extLst>
              <a:ext uri="{FF2B5EF4-FFF2-40B4-BE49-F238E27FC236}">
                <a16:creationId xmlns:a16="http://schemas.microsoft.com/office/drawing/2014/main" id="{5DEF4266-5479-8717-8FD3-EECBE1FD32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5" y="4532313"/>
            <a:ext cx="336232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6AA426C-90F5-0ECC-2F19-7BB6736481A3}"/>
              </a:ext>
            </a:extLst>
          </p:cNvPr>
          <p:cNvSpPr/>
          <p:nvPr/>
        </p:nvSpPr>
        <p:spPr>
          <a:xfrm>
            <a:off x="0" y="1319213"/>
            <a:ext cx="12192000" cy="4800600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22531" name="组合 8">
            <a:extLst>
              <a:ext uri="{FF2B5EF4-FFF2-40B4-BE49-F238E27FC236}">
                <a16:creationId xmlns:a16="http://schemas.microsoft.com/office/drawing/2014/main" id="{0EB3D813-2F2D-A5A9-54BF-85F4FE28E74D}"/>
              </a:ext>
            </a:extLst>
          </p:cNvPr>
          <p:cNvGrpSpPr>
            <a:grpSpLocks/>
          </p:cNvGrpSpPr>
          <p:nvPr/>
        </p:nvGrpSpPr>
        <p:grpSpPr bwMode="auto">
          <a:xfrm>
            <a:off x="212725" y="1565275"/>
            <a:ext cx="546100" cy="541338"/>
            <a:chOff x="6912864" y="3136392"/>
            <a:chExt cx="649224" cy="649224"/>
          </a:xfrm>
        </p:grpSpPr>
        <p:sp>
          <p:nvSpPr>
            <p:cNvPr id="22554" name="Freeform 620">
              <a:extLst>
                <a:ext uri="{FF2B5EF4-FFF2-40B4-BE49-F238E27FC236}">
                  <a16:creationId xmlns:a16="http://schemas.microsoft.com/office/drawing/2014/main" id="{DFD5B9D5-4EA8-8F9E-99CF-4BC0D9296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C0D591F-8E4B-5A33-AE5E-A81DB2767003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grpSp>
        <p:nvGrpSpPr>
          <p:cNvPr id="22532" name="组合 17">
            <a:extLst>
              <a:ext uri="{FF2B5EF4-FFF2-40B4-BE49-F238E27FC236}">
                <a16:creationId xmlns:a16="http://schemas.microsoft.com/office/drawing/2014/main" id="{01AE29BD-D518-1A60-0877-8E0AF97A5463}"/>
              </a:ext>
            </a:extLst>
          </p:cNvPr>
          <p:cNvGrpSpPr>
            <a:grpSpLocks/>
          </p:cNvGrpSpPr>
          <p:nvPr/>
        </p:nvGrpSpPr>
        <p:grpSpPr bwMode="auto">
          <a:xfrm>
            <a:off x="10625138" y="5580063"/>
            <a:ext cx="1566862" cy="1281112"/>
            <a:chOff x="694944" y="2097507"/>
            <a:chExt cx="4538312" cy="3707588"/>
          </a:xfrm>
        </p:grpSpPr>
        <p:pic>
          <p:nvPicPr>
            <p:cNvPr id="22552" name="Picture 20">
              <a:extLst>
                <a:ext uri="{FF2B5EF4-FFF2-40B4-BE49-F238E27FC236}">
                  <a16:creationId xmlns:a16="http://schemas.microsoft.com/office/drawing/2014/main" id="{200FFC8F-9F9B-02E0-441A-98E009B31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44" y="2097507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3" name="图片 19">
              <a:extLst>
                <a:ext uri="{FF2B5EF4-FFF2-40B4-BE49-F238E27FC236}">
                  <a16:creationId xmlns:a16="http://schemas.microsoft.com/office/drawing/2014/main" id="{8C755730-1E24-E69F-1E66-9F7E5C342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988446" y="2224991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533" name="TextBox 13">
            <a:extLst>
              <a:ext uri="{FF2B5EF4-FFF2-40B4-BE49-F238E27FC236}">
                <a16:creationId xmlns:a16="http://schemas.microsoft.com/office/drawing/2014/main" id="{F9027ECC-9684-A14D-0910-167368BFF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1666875"/>
            <a:ext cx="8440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Beautiful Soup</a:t>
            </a:r>
          </a:p>
        </p:txBody>
      </p:sp>
      <p:sp>
        <p:nvSpPr>
          <p:cNvPr id="22534" name="矩形 1">
            <a:extLst>
              <a:ext uri="{FF2B5EF4-FFF2-40B4-BE49-F238E27FC236}">
                <a16:creationId xmlns:a16="http://schemas.microsoft.com/office/drawing/2014/main" id="{CD3B6880-285C-E1D9-9175-3B42B6BD0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2535" name="矩形 23">
            <a:extLst>
              <a:ext uri="{FF2B5EF4-FFF2-40B4-BE49-F238E27FC236}">
                <a16:creationId xmlns:a16="http://schemas.microsoft.com/office/drawing/2014/main" id="{F14DD681-9A5C-85D6-933E-245F18B54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07963"/>
            <a:ext cx="91297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Several ways to collect text data by Python-Web Scraping</a:t>
            </a:r>
          </a:p>
        </p:txBody>
      </p:sp>
      <p:sp>
        <p:nvSpPr>
          <p:cNvPr id="22536" name="Date Placeholder 1">
            <a:extLst>
              <a:ext uri="{FF2B5EF4-FFF2-40B4-BE49-F238E27FC236}">
                <a16:creationId xmlns:a16="http://schemas.microsoft.com/office/drawing/2014/main" id="{19321DF7-F99C-510C-E97D-D145B9D6DF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4B17DF12-2F51-4692-B996-E838B5963765}" type="datetime1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2025/2/24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22537" name="Slide Number Placeholder 2">
            <a:extLst>
              <a:ext uri="{FF2B5EF4-FFF2-40B4-BE49-F238E27FC236}">
                <a16:creationId xmlns:a16="http://schemas.microsoft.com/office/drawing/2014/main" id="{F653FDF6-B9A8-206D-3A33-9D42FFC80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28E61F82-99EB-4F81-BF70-2736960EAD97}" type="slidenum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16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grpSp>
        <p:nvGrpSpPr>
          <p:cNvPr id="22538" name="组合 8">
            <a:extLst>
              <a:ext uri="{FF2B5EF4-FFF2-40B4-BE49-F238E27FC236}">
                <a16:creationId xmlns:a16="http://schemas.microsoft.com/office/drawing/2014/main" id="{F3B64D48-E62A-982B-01C9-69A2352E3578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465388"/>
            <a:ext cx="546100" cy="541337"/>
            <a:chOff x="6912864" y="3136392"/>
            <a:chExt cx="649224" cy="649224"/>
          </a:xfrm>
        </p:grpSpPr>
        <p:sp>
          <p:nvSpPr>
            <p:cNvPr id="22550" name="Freeform 620">
              <a:extLst>
                <a:ext uri="{FF2B5EF4-FFF2-40B4-BE49-F238E27FC236}">
                  <a16:creationId xmlns:a16="http://schemas.microsoft.com/office/drawing/2014/main" id="{6961C955-3294-ACED-5765-F072B0962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椭圆 10">
              <a:extLst>
                <a:ext uri="{FF2B5EF4-FFF2-40B4-BE49-F238E27FC236}">
                  <a16:creationId xmlns:a16="http://schemas.microsoft.com/office/drawing/2014/main" id="{2DFE47BC-DC50-7B93-8220-A764FAA91CBE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22539" name="TextBox 13">
            <a:extLst>
              <a:ext uri="{FF2B5EF4-FFF2-40B4-BE49-F238E27FC236}">
                <a16:creationId xmlns:a16="http://schemas.microsoft.com/office/drawing/2014/main" id="{5CA05610-B4B4-3650-B645-5B0AAD898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88" y="2598738"/>
            <a:ext cx="84407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Scrapy</a:t>
            </a:r>
          </a:p>
        </p:txBody>
      </p:sp>
      <p:grpSp>
        <p:nvGrpSpPr>
          <p:cNvPr id="22540" name="组合 8">
            <a:extLst>
              <a:ext uri="{FF2B5EF4-FFF2-40B4-BE49-F238E27FC236}">
                <a16:creationId xmlns:a16="http://schemas.microsoft.com/office/drawing/2014/main" id="{E8A3E845-9C52-410E-EF4F-2DB19B38B508}"/>
              </a:ext>
            </a:extLst>
          </p:cNvPr>
          <p:cNvGrpSpPr>
            <a:grpSpLocks/>
          </p:cNvGrpSpPr>
          <p:nvPr/>
        </p:nvGrpSpPr>
        <p:grpSpPr bwMode="auto">
          <a:xfrm>
            <a:off x="223838" y="3494088"/>
            <a:ext cx="546100" cy="541337"/>
            <a:chOff x="6912864" y="3136392"/>
            <a:chExt cx="649224" cy="649224"/>
          </a:xfrm>
        </p:grpSpPr>
        <p:sp>
          <p:nvSpPr>
            <p:cNvPr id="22548" name="Freeform 620">
              <a:extLst>
                <a:ext uri="{FF2B5EF4-FFF2-40B4-BE49-F238E27FC236}">
                  <a16:creationId xmlns:a16="http://schemas.microsoft.com/office/drawing/2014/main" id="{4F2EB66B-E815-F9ED-54FE-947F4860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椭圆 10">
              <a:extLst>
                <a:ext uri="{FF2B5EF4-FFF2-40B4-BE49-F238E27FC236}">
                  <a16:creationId xmlns:a16="http://schemas.microsoft.com/office/drawing/2014/main" id="{77EE7958-226E-C020-BF88-A29FA8E127CC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22541" name="TextBox 13">
            <a:extLst>
              <a:ext uri="{FF2B5EF4-FFF2-40B4-BE49-F238E27FC236}">
                <a16:creationId xmlns:a16="http://schemas.microsoft.com/office/drawing/2014/main" id="{62B5E380-B819-3A56-E19E-809770A75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338" y="3595688"/>
            <a:ext cx="84407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Selenium</a:t>
            </a:r>
          </a:p>
        </p:txBody>
      </p:sp>
      <p:grpSp>
        <p:nvGrpSpPr>
          <p:cNvPr id="22542" name="组合 8">
            <a:extLst>
              <a:ext uri="{FF2B5EF4-FFF2-40B4-BE49-F238E27FC236}">
                <a16:creationId xmlns:a16="http://schemas.microsoft.com/office/drawing/2014/main" id="{FDAD16DD-B3F9-59D5-EC32-12A6D7993C56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4470400"/>
            <a:ext cx="546100" cy="541338"/>
            <a:chOff x="6912864" y="3136392"/>
            <a:chExt cx="649224" cy="649224"/>
          </a:xfrm>
        </p:grpSpPr>
        <p:sp>
          <p:nvSpPr>
            <p:cNvPr id="22546" name="Freeform 620">
              <a:extLst>
                <a:ext uri="{FF2B5EF4-FFF2-40B4-BE49-F238E27FC236}">
                  <a16:creationId xmlns:a16="http://schemas.microsoft.com/office/drawing/2014/main" id="{70A0D5D2-6255-418D-148B-7E2483EEB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椭圆 10">
              <a:extLst>
                <a:ext uri="{FF2B5EF4-FFF2-40B4-BE49-F238E27FC236}">
                  <a16:creationId xmlns:a16="http://schemas.microsoft.com/office/drawing/2014/main" id="{4DB982B3-AF1C-48E0-4A8D-6F906DB30B96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22543" name="TextBox 13">
            <a:extLst>
              <a:ext uri="{FF2B5EF4-FFF2-40B4-BE49-F238E27FC236}">
                <a16:creationId xmlns:a16="http://schemas.microsoft.com/office/drawing/2014/main" id="{449B68C3-EFF4-2AD3-8BC4-2C30DC419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325" y="4572000"/>
            <a:ext cx="8440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Pyspider </a:t>
            </a:r>
          </a:p>
        </p:txBody>
      </p:sp>
      <p:pic>
        <p:nvPicPr>
          <p:cNvPr id="22544" name="Picture 1">
            <a:extLst>
              <a:ext uri="{FF2B5EF4-FFF2-40B4-BE49-F238E27FC236}">
                <a16:creationId xmlns:a16="http://schemas.microsoft.com/office/drawing/2014/main" id="{7B46635B-3DA2-E587-986F-620816333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1835150"/>
            <a:ext cx="63055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5" name="Picture 2">
            <a:extLst>
              <a:ext uri="{FF2B5EF4-FFF2-40B4-BE49-F238E27FC236}">
                <a16:creationId xmlns:a16="http://schemas.microsoft.com/office/drawing/2014/main" id="{F5E18AB5-1B62-441E-CFD1-B493DB09AF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38" y="3573463"/>
            <a:ext cx="773430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C6CD3D6-8DB0-0A8F-4872-F861C1763B16}"/>
              </a:ext>
            </a:extLst>
          </p:cNvPr>
          <p:cNvSpPr/>
          <p:nvPr/>
        </p:nvSpPr>
        <p:spPr>
          <a:xfrm>
            <a:off x="0" y="1319213"/>
            <a:ext cx="12192000" cy="4800600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23555" name="组合 17">
            <a:extLst>
              <a:ext uri="{FF2B5EF4-FFF2-40B4-BE49-F238E27FC236}">
                <a16:creationId xmlns:a16="http://schemas.microsoft.com/office/drawing/2014/main" id="{FD9DCC2B-CFE5-9406-3723-2601786F6D5E}"/>
              </a:ext>
            </a:extLst>
          </p:cNvPr>
          <p:cNvGrpSpPr>
            <a:grpSpLocks/>
          </p:cNvGrpSpPr>
          <p:nvPr/>
        </p:nvGrpSpPr>
        <p:grpSpPr bwMode="auto">
          <a:xfrm>
            <a:off x="10625138" y="5580063"/>
            <a:ext cx="1566862" cy="1281112"/>
            <a:chOff x="694944" y="2097507"/>
            <a:chExt cx="4538312" cy="3707588"/>
          </a:xfrm>
        </p:grpSpPr>
        <p:pic>
          <p:nvPicPr>
            <p:cNvPr id="23586" name="Picture 20">
              <a:extLst>
                <a:ext uri="{FF2B5EF4-FFF2-40B4-BE49-F238E27FC236}">
                  <a16:creationId xmlns:a16="http://schemas.microsoft.com/office/drawing/2014/main" id="{A46EE7E8-F75F-A089-B400-AB0696411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44" y="2097507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87" name="图片 19">
              <a:extLst>
                <a:ext uri="{FF2B5EF4-FFF2-40B4-BE49-F238E27FC236}">
                  <a16:creationId xmlns:a16="http://schemas.microsoft.com/office/drawing/2014/main" id="{45EED697-EA82-D78E-E0C5-7CA67B14E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988446" y="2224991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556" name="矩形 1">
            <a:extLst>
              <a:ext uri="{FF2B5EF4-FFF2-40B4-BE49-F238E27FC236}">
                <a16:creationId xmlns:a16="http://schemas.microsoft.com/office/drawing/2014/main" id="{8B330D45-8C19-7F7E-55A5-23F053A9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3557" name="矩形 23">
            <a:extLst>
              <a:ext uri="{FF2B5EF4-FFF2-40B4-BE49-F238E27FC236}">
                <a16:creationId xmlns:a16="http://schemas.microsoft.com/office/drawing/2014/main" id="{E2EEA348-482B-F195-B02A-29888330B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07963"/>
            <a:ext cx="47672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Comparison of the four tools</a:t>
            </a:r>
          </a:p>
        </p:txBody>
      </p:sp>
      <p:sp>
        <p:nvSpPr>
          <p:cNvPr id="23558" name="Date Placeholder 1">
            <a:extLst>
              <a:ext uri="{FF2B5EF4-FFF2-40B4-BE49-F238E27FC236}">
                <a16:creationId xmlns:a16="http://schemas.microsoft.com/office/drawing/2014/main" id="{98405873-C6AA-9B18-9E52-3FF138C8589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2F5C6764-B30A-45DB-A2F8-45D83679572D}" type="datetime1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2025/2/24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23559" name="Slide Number Placeholder 2">
            <a:extLst>
              <a:ext uri="{FF2B5EF4-FFF2-40B4-BE49-F238E27FC236}">
                <a16:creationId xmlns:a16="http://schemas.microsoft.com/office/drawing/2014/main" id="{66187A30-3BEB-FDCF-25D8-12A0769DB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07FC02BC-1BCF-4559-90FD-C243F1F55563}" type="slidenum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17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F7A1A8-16FF-FD72-4FDF-3FC99F44CC53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757363"/>
          <a:ext cx="10515600" cy="34512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2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73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9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024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Advantages</a:t>
                      </a: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Disadvantages</a:t>
                      </a:r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245">
                <a:tc>
                  <a:txBody>
                    <a:bodyPr/>
                    <a:lstStyle/>
                    <a:p>
                      <a:r>
                        <a:rPr lang="en-US" sz="1800" dirty="0"/>
                        <a:t>Beautiful Soup</a:t>
                      </a: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Easy to learn and master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Good comprehensive documentation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Active Community</a:t>
                      </a: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err="1"/>
                        <a:t>urllib.request</a:t>
                      </a:r>
                      <a:r>
                        <a:rPr lang="en-US" sz="1200" dirty="0"/>
                        <a:t>  is needed to make a request to the website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Require an External parser to parse the downloaded data</a:t>
                      </a:r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245">
                <a:tc>
                  <a:txBody>
                    <a:bodyPr/>
                    <a:lstStyle/>
                    <a:p>
                      <a:r>
                        <a:rPr lang="en-US" sz="1800" dirty="0" err="1"/>
                        <a:t>Scrapy</a:t>
                      </a:r>
                      <a:endParaRPr lang="en-US" sz="1800" dirty="0"/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Suitable for broad crawling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Easy setup and detailed documentation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Active Community</a:t>
                      </a: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Since it is a full-fledged framework, it is not beginner friendly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Does not handle JavaScript</a:t>
                      </a:r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245">
                <a:tc>
                  <a:txBody>
                    <a:bodyPr/>
                    <a:lstStyle/>
                    <a:p>
                      <a:r>
                        <a:rPr lang="en-US" sz="1800" dirty="0"/>
                        <a:t>Selenium</a:t>
                      </a: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Suitable for scraping heavy </a:t>
                      </a:r>
                      <a:r>
                        <a:rPr lang="en-US" sz="1200" dirty="0" err="1"/>
                        <a:t>Javascript</a:t>
                      </a:r>
                      <a:r>
                        <a:rPr lang="en-US" sz="1200" dirty="0"/>
                        <a:t> websites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Large and active community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Detailed documentation, making it easy to grasp for beginners</a:t>
                      </a: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Hard to maintain when there are any changes in the website structure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High CPU and memory usage</a:t>
                      </a:r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0245">
                <a:tc>
                  <a:txBody>
                    <a:bodyPr/>
                    <a:lstStyle/>
                    <a:p>
                      <a:r>
                        <a:rPr lang="en-US" sz="1800" dirty="0" err="1"/>
                        <a:t>Pyspider</a:t>
                      </a:r>
                      <a:endParaRPr lang="en-US" sz="1800" dirty="0"/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Facilitates more comfortable and faster scraping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Powerful UI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/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Difficult to deploy</a:t>
                      </a:r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20">
            <a:extLst>
              <a:ext uri="{FF2B5EF4-FFF2-40B4-BE49-F238E27FC236}">
                <a16:creationId xmlns:a16="http://schemas.microsoft.com/office/drawing/2014/main" id="{4651A0E9-C475-8078-9628-824B1C76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54013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矩形 6">
            <a:extLst>
              <a:ext uri="{FF2B5EF4-FFF2-40B4-BE49-F238E27FC236}">
                <a16:creationId xmlns:a16="http://schemas.microsoft.com/office/drawing/2014/main" id="{5415B2D3-F9BC-210E-8EA2-DB5133D77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4580" name="文本框 8">
            <a:extLst>
              <a:ext uri="{FF2B5EF4-FFF2-40B4-BE49-F238E27FC236}">
                <a16:creationId xmlns:a16="http://schemas.microsoft.com/office/drawing/2014/main" id="{04CE5547-4AA6-B27D-B89A-38BC17BE6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4400" b="1">
                <a:solidFill>
                  <a:srgbClr val="1C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lang="zh-CN" altLang="en-US" sz="34400" b="1">
              <a:solidFill>
                <a:srgbClr val="1C488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581" name="文本框 12">
            <a:extLst>
              <a:ext uri="{FF2B5EF4-FFF2-40B4-BE49-F238E27FC236}">
                <a16:creationId xmlns:a16="http://schemas.microsoft.com/office/drawing/2014/main" id="{30E816E9-BCAB-3F72-8870-C9E30A8B6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8725" y="3832225"/>
            <a:ext cx="94615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 b="1">
                <a:solidFill>
                  <a:srgbClr val="1C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Tools for Web Scraping</a:t>
            </a:r>
          </a:p>
        </p:txBody>
      </p:sp>
      <p:grpSp>
        <p:nvGrpSpPr>
          <p:cNvPr id="24582" name="组合 13">
            <a:extLst>
              <a:ext uri="{FF2B5EF4-FFF2-40B4-BE49-F238E27FC236}">
                <a16:creationId xmlns:a16="http://schemas.microsoft.com/office/drawing/2014/main" id="{0D9267DA-802F-ED18-F21A-9074C49BEAF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04025" y="3178175"/>
            <a:ext cx="5578475" cy="3481388"/>
            <a:chOff x="0" y="0"/>
            <a:chExt cx="5324473" cy="3322983"/>
          </a:xfrm>
        </p:grpSpPr>
        <p:pic>
          <p:nvPicPr>
            <p:cNvPr id="24586" name="图片 14">
              <a:extLst>
                <a:ext uri="{FF2B5EF4-FFF2-40B4-BE49-F238E27FC236}">
                  <a16:creationId xmlns:a16="http://schemas.microsoft.com/office/drawing/2014/main" id="{2054F7E6-C7E5-D5F9-4D55-110955E69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7" name="图片 15">
              <a:extLst>
                <a:ext uri="{FF2B5EF4-FFF2-40B4-BE49-F238E27FC236}">
                  <a16:creationId xmlns:a16="http://schemas.microsoft.com/office/drawing/2014/main" id="{623ADB18-17B2-47F1-D269-14DBD7A92E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583" name="文本框 18">
            <a:extLst>
              <a:ext uri="{FF2B5EF4-FFF2-40B4-BE49-F238E27FC236}">
                <a16:creationId xmlns:a16="http://schemas.microsoft.com/office/drawing/2014/main" id="{727FDD36-2AB6-0A77-7595-ACFA6D4C8181}"/>
              </a:ext>
            </a:extLst>
          </p:cNvPr>
          <p:cNvSpPr>
            <a:spLocks/>
          </p:cNvSpPr>
          <p:nvPr/>
        </p:nvSpPr>
        <p:spPr bwMode="auto">
          <a:xfrm>
            <a:off x="428625" y="4899025"/>
            <a:ext cx="2082800" cy="976313"/>
          </a:xfrm>
          <a:custGeom>
            <a:avLst/>
            <a:gdLst>
              <a:gd name="T0" fmla="*/ 1365929 w 2083287"/>
              <a:gd name="T1" fmla="*/ 0 h 976698"/>
              <a:gd name="T2" fmla="*/ 2064377 w 2083287"/>
              <a:gd name="T3" fmla="*/ 0 h 976698"/>
              <a:gd name="T4" fmla="*/ 2045373 w 2083287"/>
              <a:gd name="T5" fmla="*/ 195420 h 976698"/>
              <a:gd name="T6" fmla="*/ 1725091 w 2083287"/>
              <a:gd name="T7" fmla="*/ 701125 h 976698"/>
              <a:gd name="T8" fmla="*/ 814419 w 2083287"/>
              <a:gd name="T9" fmla="*/ 961795 h 976698"/>
              <a:gd name="T10" fmla="*/ 0 w 2083287"/>
              <a:gd name="T11" fmla="*/ 795722 h 976698"/>
              <a:gd name="T12" fmla="*/ 0 w 2083287"/>
              <a:gd name="T13" fmla="*/ 196599 h 976698"/>
              <a:gd name="T14" fmla="*/ 765768 w 2083287"/>
              <a:gd name="T15" fmla="*/ 440455 h 976698"/>
              <a:gd name="T16" fmla="*/ 1205767 w 2083287"/>
              <a:gd name="T17" fmla="*/ 318528 h 976698"/>
              <a:gd name="T18" fmla="*/ 1358470 w 2083287"/>
              <a:gd name="T19" fmla="*/ 77692 h 976698"/>
              <a:gd name="T20" fmla="*/ 1365929 w 2083287"/>
              <a:gd name="T21" fmla="*/ 0 h 97669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083287" h="976698">
                <a:moveTo>
                  <a:pt x="1378441" y="0"/>
                </a:moveTo>
                <a:lnTo>
                  <a:pt x="2083287" y="0"/>
                </a:lnTo>
                <a:lnTo>
                  <a:pt x="2064107" y="198447"/>
                </a:lnTo>
                <a:cubicBezTo>
                  <a:pt x="2021012" y="408454"/>
                  <a:pt x="1913273" y="579634"/>
                  <a:pt x="1740892" y="711989"/>
                </a:cubicBezTo>
                <a:cubicBezTo>
                  <a:pt x="1511050" y="888462"/>
                  <a:pt x="1204713" y="976698"/>
                  <a:pt x="821880" y="976698"/>
                </a:cubicBezTo>
                <a:cubicBezTo>
                  <a:pt x="481743" y="976698"/>
                  <a:pt x="207783" y="920483"/>
                  <a:pt x="0" y="808053"/>
                </a:cubicBezTo>
                <a:lnTo>
                  <a:pt x="0" y="199648"/>
                </a:lnTo>
                <a:cubicBezTo>
                  <a:pt x="220592" y="364736"/>
                  <a:pt x="478185" y="447280"/>
                  <a:pt x="772781" y="447280"/>
                </a:cubicBezTo>
                <a:cubicBezTo>
                  <a:pt x="959216" y="447280"/>
                  <a:pt x="1107226" y="406008"/>
                  <a:pt x="1216810" y="323464"/>
                </a:cubicBezTo>
                <a:cubicBezTo>
                  <a:pt x="1298998" y="261556"/>
                  <a:pt x="1350365" y="180035"/>
                  <a:pt x="1370912" y="78901"/>
                </a:cubicBezTo>
                <a:lnTo>
                  <a:pt x="137844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4" name="Date Placeholder 1">
            <a:extLst>
              <a:ext uri="{FF2B5EF4-FFF2-40B4-BE49-F238E27FC236}">
                <a16:creationId xmlns:a16="http://schemas.microsoft.com/office/drawing/2014/main" id="{A3716D89-5840-8C3F-60C5-6BE1AB6408D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AAE8A5C1-FAA2-45D6-B648-0E463CC8BE05}" type="datetime1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2025/2/24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24585" name="Slide Number Placeholder 2">
            <a:extLst>
              <a:ext uri="{FF2B5EF4-FFF2-40B4-BE49-F238E27FC236}">
                <a16:creationId xmlns:a16="http://schemas.microsoft.com/office/drawing/2014/main" id="{B98485AC-E0E9-0C9D-398E-373272F91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58780A5A-1077-44E4-ABDB-8E6FFD06063F}" type="slidenum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18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C7670F6-3605-BBC8-1C01-B87C0E1E3BE2}"/>
              </a:ext>
            </a:extLst>
          </p:cNvPr>
          <p:cNvSpPr/>
          <p:nvPr/>
        </p:nvSpPr>
        <p:spPr>
          <a:xfrm>
            <a:off x="0" y="1319213"/>
            <a:ext cx="12192000" cy="4800600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26627" name="组合 17">
            <a:extLst>
              <a:ext uri="{FF2B5EF4-FFF2-40B4-BE49-F238E27FC236}">
                <a16:creationId xmlns:a16="http://schemas.microsoft.com/office/drawing/2014/main" id="{FBC97942-FED3-AC80-26C8-333346B06AE1}"/>
              </a:ext>
            </a:extLst>
          </p:cNvPr>
          <p:cNvGrpSpPr>
            <a:grpSpLocks/>
          </p:cNvGrpSpPr>
          <p:nvPr/>
        </p:nvGrpSpPr>
        <p:grpSpPr bwMode="auto">
          <a:xfrm>
            <a:off x="10625138" y="5580063"/>
            <a:ext cx="1566862" cy="1281112"/>
            <a:chOff x="694944" y="2097507"/>
            <a:chExt cx="4538312" cy="3707588"/>
          </a:xfrm>
        </p:grpSpPr>
        <p:pic>
          <p:nvPicPr>
            <p:cNvPr id="26632" name="Picture 20">
              <a:extLst>
                <a:ext uri="{FF2B5EF4-FFF2-40B4-BE49-F238E27FC236}">
                  <a16:creationId xmlns:a16="http://schemas.microsoft.com/office/drawing/2014/main" id="{48FF6DF7-F4DD-284C-E312-7102B3591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44" y="2097507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3" name="图片 19">
              <a:extLst>
                <a:ext uri="{FF2B5EF4-FFF2-40B4-BE49-F238E27FC236}">
                  <a16:creationId xmlns:a16="http://schemas.microsoft.com/office/drawing/2014/main" id="{3D3EC555-245E-3DCD-C7A3-6601E2BE3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988446" y="2224991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628" name="矩形 1">
            <a:extLst>
              <a:ext uri="{FF2B5EF4-FFF2-40B4-BE49-F238E27FC236}">
                <a16:creationId xmlns:a16="http://schemas.microsoft.com/office/drawing/2014/main" id="{D0DE8402-1CE0-1964-3D10-DC80B40C5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6629" name="矩形 23">
            <a:extLst>
              <a:ext uri="{FF2B5EF4-FFF2-40B4-BE49-F238E27FC236}">
                <a16:creationId xmlns:a16="http://schemas.microsoft.com/office/drawing/2014/main" id="{DAC69529-06BA-727F-B5B6-1F086A7C5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07963"/>
            <a:ext cx="4603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The Structure of a Web Page</a:t>
            </a:r>
            <a:endParaRPr lang="zh-CN" altLang="en-US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6630" name="Picture 1">
            <a:extLst>
              <a:ext uri="{FF2B5EF4-FFF2-40B4-BE49-F238E27FC236}">
                <a16:creationId xmlns:a16="http://schemas.microsoft.com/office/drawing/2014/main" id="{A8676E53-A10E-C0F2-C69C-F2573FE4B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665288"/>
            <a:ext cx="8058150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TextBox 1">
            <a:extLst>
              <a:ext uri="{FF2B5EF4-FFF2-40B4-BE49-F238E27FC236}">
                <a16:creationId xmlns:a16="http://schemas.microsoft.com/office/drawing/2014/main" id="{0FD9D09E-0135-42B8-D18E-5471AB60C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3700" y="5618163"/>
            <a:ext cx="5619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  <a:hlinkClick r:id="rId5"/>
              </a:rPr>
              <a:t>https://www.w3schools.com/html/default.asp</a:t>
            </a:r>
            <a:r>
              <a:rPr lang="en-US" altLang="en-US" sz="180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">
            <a:extLst>
              <a:ext uri="{FF2B5EF4-FFF2-40B4-BE49-F238E27FC236}">
                <a16:creationId xmlns:a16="http://schemas.microsoft.com/office/drawing/2014/main" id="{43796EF1-AE13-C34E-2A72-3A99CACC0F56}"/>
              </a:ext>
            </a:extLst>
          </p:cNvPr>
          <p:cNvSpPr>
            <a:spLocks/>
          </p:cNvSpPr>
          <p:nvPr/>
        </p:nvSpPr>
        <p:spPr bwMode="auto">
          <a:xfrm>
            <a:off x="5614988" y="0"/>
            <a:ext cx="6423025" cy="6858000"/>
          </a:xfrm>
          <a:custGeom>
            <a:avLst/>
            <a:gdLst>
              <a:gd name="T0" fmla="*/ 123972087 w 5769204"/>
              <a:gd name="T1" fmla="*/ 9427 h 6858000"/>
              <a:gd name="T2" fmla="*/ 379700176 w 5769204"/>
              <a:gd name="T3" fmla="*/ 0 h 6858000"/>
              <a:gd name="T4" fmla="*/ 379700176 w 5769204"/>
              <a:gd name="T5" fmla="*/ 6858000 h 6858000"/>
              <a:gd name="T6" fmla="*/ 0 w 5769204"/>
              <a:gd name="T7" fmla="*/ 6858000 h 6858000"/>
              <a:gd name="T8" fmla="*/ 123972087 w 5769204"/>
              <a:gd name="T9" fmla="*/ 9427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099" name="矩形 1">
            <a:extLst>
              <a:ext uri="{FF2B5EF4-FFF2-40B4-BE49-F238E27FC236}">
                <a16:creationId xmlns:a16="http://schemas.microsoft.com/office/drawing/2014/main" id="{9FB78497-AC37-BDF4-031C-A426F6793258}"/>
              </a:ext>
            </a:extLst>
          </p:cNvPr>
          <p:cNvSpPr>
            <a:spLocks/>
          </p:cNvSpPr>
          <p:nvPr/>
        </p:nvSpPr>
        <p:spPr bwMode="auto">
          <a:xfrm>
            <a:off x="5768975" y="0"/>
            <a:ext cx="6423025" cy="6858000"/>
          </a:xfrm>
          <a:custGeom>
            <a:avLst/>
            <a:gdLst>
              <a:gd name="T0" fmla="*/ 123972087 w 5769204"/>
              <a:gd name="T1" fmla="*/ 9427 h 6858000"/>
              <a:gd name="T2" fmla="*/ 379700176 w 5769204"/>
              <a:gd name="T3" fmla="*/ 0 h 6858000"/>
              <a:gd name="T4" fmla="*/ 379700176 w 5769204"/>
              <a:gd name="T5" fmla="*/ 6858000 h 6858000"/>
              <a:gd name="T6" fmla="*/ 0 w 5769204"/>
              <a:gd name="T7" fmla="*/ 6858000 h 6858000"/>
              <a:gd name="T8" fmla="*/ 123972087 w 5769204"/>
              <a:gd name="T9" fmla="*/ 9427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100" name="等腰三角形 4">
            <a:extLst>
              <a:ext uri="{FF2B5EF4-FFF2-40B4-BE49-F238E27FC236}">
                <a16:creationId xmlns:a16="http://schemas.microsoft.com/office/drawing/2014/main" id="{4649456A-B6B4-38EC-70BC-E69D48BE8F2F}"/>
              </a:ext>
            </a:extLst>
          </p:cNvPr>
          <p:cNvSpPr>
            <a:spLocks/>
          </p:cNvSpPr>
          <p:nvPr/>
        </p:nvSpPr>
        <p:spPr bwMode="auto">
          <a:xfrm rot="-344388">
            <a:off x="9923463" y="-147638"/>
            <a:ext cx="2436812" cy="3543301"/>
          </a:xfrm>
          <a:custGeom>
            <a:avLst/>
            <a:gdLst>
              <a:gd name="T0" fmla="*/ 0 w 2436495"/>
              <a:gd name="T1" fmla="*/ 0 h 3543376"/>
              <a:gd name="T2" fmla="*/ 2448886 w 2436495"/>
              <a:gd name="T3" fmla="*/ 249479 h 3543376"/>
              <a:gd name="T4" fmla="*/ 2103862 w 2436495"/>
              <a:gd name="T5" fmla="*/ 3540451 h 3543376"/>
              <a:gd name="T6" fmla="*/ 0 w 2436495"/>
              <a:gd name="T7" fmla="*/ 0 h 35433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436495" h="3543376">
                <a:moveTo>
                  <a:pt x="0" y="0"/>
                </a:moveTo>
                <a:lnTo>
                  <a:pt x="2436495" y="249674"/>
                </a:lnTo>
                <a:lnTo>
                  <a:pt x="2093214" y="354337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101" name="等腰三角形 4">
            <a:extLst>
              <a:ext uri="{FF2B5EF4-FFF2-40B4-BE49-F238E27FC236}">
                <a16:creationId xmlns:a16="http://schemas.microsoft.com/office/drawing/2014/main" id="{D36B373F-AB2C-16E1-CF9F-D104B81A4AC0}"/>
              </a:ext>
            </a:extLst>
          </p:cNvPr>
          <p:cNvSpPr>
            <a:spLocks/>
          </p:cNvSpPr>
          <p:nvPr/>
        </p:nvSpPr>
        <p:spPr bwMode="auto">
          <a:xfrm rot="10452885">
            <a:off x="9837738" y="146050"/>
            <a:ext cx="1068387" cy="1552575"/>
          </a:xfrm>
          <a:custGeom>
            <a:avLst/>
            <a:gdLst>
              <a:gd name="T0" fmla="*/ 0 w 2436495"/>
              <a:gd name="T1" fmla="*/ 0 h 3543376"/>
              <a:gd name="T2" fmla="*/ 0 w 2436495"/>
              <a:gd name="T3" fmla="*/ 0 h 3543376"/>
              <a:gd name="T4" fmla="*/ 0 w 2436495"/>
              <a:gd name="T5" fmla="*/ 0 h 3543376"/>
              <a:gd name="T6" fmla="*/ 0 w 2436495"/>
              <a:gd name="T7" fmla="*/ 0 h 35433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436495" h="3543376">
                <a:moveTo>
                  <a:pt x="0" y="0"/>
                </a:moveTo>
                <a:lnTo>
                  <a:pt x="2436495" y="249674"/>
                </a:lnTo>
                <a:lnTo>
                  <a:pt x="2093214" y="35433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102" name="矩形 31">
            <a:extLst>
              <a:ext uri="{FF2B5EF4-FFF2-40B4-BE49-F238E27FC236}">
                <a16:creationId xmlns:a16="http://schemas.microsoft.com/office/drawing/2014/main" id="{32C6D243-6990-FFAD-680B-B587D5EB6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075" y="1752600"/>
            <a:ext cx="3013075" cy="488950"/>
          </a:xfrm>
          <a:prstGeom prst="rect">
            <a:avLst/>
          </a:prstGeom>
          <a:noFill/>
          <a:ln w="9525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3" name="矩形 29">
            <a:extLst>
              <a:ext uri="{FF2B5EF4-FFF2-40B4-BE49-F238E27FC236}">
                <a16:creationId xmlns:a16="http://schemas.microsoft.com/office/drawing/2014/main" id="{DE932500-9DC9-0B9F-8F92-6D0D3CE44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1752600"/>
            <a:ext cx="814388" cy="4889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104" name="文本框 30">
            <a:extLst>
              <a:ext uri="{FF2B5EF4-FFF2-40B4-BE49-F238E27FC236}">
                <a16:creationId xmlns:a16="http://schemas.microsoft.com/office/drawing/2014/main" id="{55E83403-3455-B6BE-4B18-4EC513073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338" y="1789113"/>
            <a:ext cx="511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 sz="20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05" name="矩形 38">
            <a:extLst>
              <a:ext uri="{FF2B5EF4-FFF2-40B4-BE49-F238E27FC236}">
                <a16:creationId xmlns:a16="http://schemas.microsoft.com/office/drawing/2014/main" id="{25B7B83C-4615-29E9-6487-C3BEF28EC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075" y="2413000"/>
            <a:ext cx="3013075" cy="488950"/>
          </a:xfrm>
          <a:prstGeom prst="rect">
            <a:avLst/>
          </a:prstGeom>
          <a:noFill/>
          <a:ln w="9525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6" name="矩形 36">
            <a:extLst>
              <a:ext uri="{FF2B5EF4-FFF2-40B4-BE49-F238E27FC236}">
                <a16:creationId xmlns:a16="http://schemas.microsoft.com/office/drawing/2014/main" id="{2F842BD2-654C-8F7F-AD3A-B2BF82263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2413000"/>
            <a:ext cx="814388" cy="4889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107" name="文本框 37">
            <a:extLst>
              <a:ext uri="{FF2B5EF4-FFF2-40B4-BE49-F238E27FC236}">
                <a16:creationId xmlns:a16="http://schemas.microsoft.com/office/drawing/2014/main" id="{25C3971A-A9ED-C259-0217-6025A1C10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338" y="2449513"/>
            <a:ext cx="962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20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08" name="矩形 45">
            <a:extLst>
              <a:ext uri="{FF2B5EF4-FFF2-40B4-BE49-F238E27FC236}">
                <a16:creationId xmlns:a16="http://schemas.microsoft.com/office/drawing/2014/main" id="{8EB33E0A-C3D0-343B-46BE-EE6D1D03B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88" y="3073400"/>
            <a:ext cx="3014662" cy="488950"/>
          </a:xfrm>
          <a:prstGeom prst="rect">
            <a:avLst/>
          </a:prstGeom>
          <a:noFill/>
          <a:ln w="9525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9" name="矩形 43">
            <a:extLst>
              <a:ext uri="{FF2B5EF4-FFF2-40B4-BE49-F238E27FC236}">
                <a16:creationId xmlns:a16="http://schemas.microsoft.com/office/drawing/2014/main" id="{FC6104BB-65DA-E878-419A-4F7854A9A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50" y="3073400"/>
            <a:ext cx="814388" cy="4889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110" name="文本框 44">
            <a:extLst>
              <a:ext uri="{FF2B5EF4-FFF2-40B4-BE49-F238E27FC236}">
                <a16:creationId xmlns:a16="http://schemas.microsoft.com/office/drawing/2014/main" id="{262CDD8E-B60C-DDB0-895B-E6594144B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3109913"/>
            <a:ext cx="962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lang="zh-CN" altLang="en-US" sz="20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111" name="组合 55">
            <a:extLst>
              <a:ext uri="{FF2B5EF4-FFF2-40B4-BE49-F238E27FC236}">
                <a16:creationId xmlns:a16="http://schemas.microsoft.com/office/drawing/2014/main" id="{E5372F10-985B-2E4E-E637-DE263DDC0E81}"/>
              </a:ext>
            </a:extLst>
          </p:cNvPr>
          <p:cNvGrpSpPr>
            <a:grpSpLocks/>
          </p:cNvGrpSpPr>
          <p:nvPr/>
        </p:nvGrpSpPr>
        <p:grpSpPr bwMode="auto">
          <a:xfrm>
            <a:off x="530225" y="236538"/>
            <a:ext cx="2701925" cy="712787"/>
            <a:chOff x="-19051" y="-196107"/>
            <a:chExt cx="2702007" cy="711214"/>
          </a:xfrm>
        </p:grpSpPr>
        <p:sp>
          <p:nvSpPr>
            <p:cNvPr id="4118" name="文本框 57">
              <a:extLst>
                <a:ext uri="{FF2B5EF4-FFF2-40B4-BE49-F238E27FC236}">
                  <a16:creationId xmlns:a16="http://schemas.microsoft.com/office/drawing/2014/main" id="{EEBC2BE9-7421-A93C-BC52-9F30523A7F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9051" y="-196107"/>
              <a:ext cx="2702007" cy="645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3600" b="1">
                  <a:solidFill>
                    <a:srgbClr val="1C488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Agenda</a:t>
              </a:r>
              <a:endParaRPr lang="zh-CN" altLang="en-US" sz="3600" b="1">
                <a:solidFill>
                  <a:srgbClr val="1C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4119" name="直接连接符 58">
              <a:extLst>
                <a:ext uri="{FF2B5EF4-FFF2-40B4-BE49-F238E27FC236}">
                  <a16:creationId xmlns:a16="http://schemas.microsoft.com/office/drawing/2014/main" id="{C7A4B73E-8759-F29A-3C2F-FD4B79EDEB7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4800" y="515107"/>
              <a:ext cx="2550676" cy="0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4112" name="图片 5">
            <a:extLst>
              <a:ext uri="{FF2B5EF4-FFF2-40B4-BE49-F238E27FC236}">
                <a16:creationId xmlns:a16="http://schemas.microsoft.com/office/drawing/2014/main" id="{994CF01B-6DAC-A677-81A2-7C8E2639A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13" y="4013200"/>
            <a:ext cx="6326187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3" name="Rectangle 1">
            <a:extLst>
              <a:ext uri="{FF2B5EF4-FFF2-40B4-BE49-F238E27FC236}">
                <a16:creationId xmlns:a16="http://schemas.microsoft.com/office/drawing/2014/main" id="{AC1356A4-2CC4-0C87-F5E1-DD0D3ED11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88" y="1800225"/>
            <a:ext cx="27559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1C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Intro to Web Scraping</a:t>
            </a:r>
            <a:endParaRPr lang="zh-CN" altLang="en-US" sz="1800" b="1">
              <a:solidFill>
                <a:srgbClr val="1C488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b="1">
              <a:solidFill>
                <a:srgbClr val="1C488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14" name="Rectangle 6">
            <a:extLst>
              <a:ext uri="{FF2B5EF4-FFF2-40B4-BE49-F238E27FC236}">
                <a16:creationId xmlns:a16="http://schemas.microsoft.com/office/drawing/2014/main" id="{FE2DBCA7-4154-DD94-F1C4-D96817582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0850" y="3143250"/>
            <a:ext cx="30353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1C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Tools for Web Scraping</a:t>
            </a:r>
            <a:endParaRPr lang="zh-CN" altLang="en-US" sz="1800" b="1">
              <a:solidFill>
                <a:srgbClr val="1C488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15" name="Rectangle 2">
            <a:extLst>
              <a:ext uri="{FF2B5EF4-FFF2-40B4-BE49-F238E27FC236}">
                <a16:creationId xmlns:a16="http://schemas.microsoft.com/office/drawing/2014/main" id="{A15D7E43-EF0A-2279-0291-015775B40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0850" y="2465388"/>
            <a:ext cx="3098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1C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Ways to collect text data</a:t>
            </a:r>
          </a:p>
        </p:txBody>
      </p:sp>
      <p:sp>
        <p:nvSpPr>
          <p:cNvPr id="4116" name="Date Placeholder 1">
            <a:extLst>
              <a:ext uri="{FF2B5EF4-FFF2-40B4-BE49-F238E27FC236}">
                <a16:creationId xmlns:a16="http://schemas.microsoft.com/office/drawing/2014/main" id="{F2F93973-F538-B55F-829D-79FAB5E7450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2615256B-07C9-4EE9-9A27-719D17C42A2A}" type="datetime1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2025/2/24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117" name="Slide Number Placeholder 2">
            <a:extLst>
              <a:ext uri="{FF2B5EF4-FFF2-40B4-BE49-F238E27FC236}">
                <a16:creationId xmlns:a16="http://schemas.microsoft.com/office/drawing/2014/main" id="{D8BFA1BA-B16A-E136-1353-D86748F0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EF824B34-1BEF-4570-9198-06AC514CE5FC}" type="slidenum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5CF2E63-4170-D5B1-2F40-FCA9B7C3CB13}"/>
              </a:ext>
            </a:extLst>
          </p:cNvPr>
          <p:cNvSpPr/>
          <p:nvPr/>
        </p:nvSpPr>
        <p:spPr>
          <a:xfrm>
            <a:off x="0" y="1319213"/>
            <a:ext cx="12192000" cy="4800600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27651" name="组合 8">
            <a:extLst>
              <a:ext uri="{FF2B5EF4-FFF2-40B4-BE49-F238E27FC236}">
                <a16:creationId xmlns:a16="http://schemas.microsoft.com/office/drawing/2014/main" id="{28DFF398-5839-CB0C-CEAD-96D50805E621}"/>
              </a:ext>
            </a:extLst>
          </p:cNvPr>
          <p:cNvGrpSpPr>
            <a:grpSpLocks/>
          </p:cNvGrpSpPr>
          <p:nvPr/>
        </p:nvGrpSpPr>
        <p:grpSpPr bwMode="auto">
          <a:xfrm>
            <a:off x="212725" y="1565275"/>
            <a:ext cx="546100" cy="541338"/>
            <a:chOff x="6912864" y="3136392"/>
            <a:chExt cx="649224" cy="649224"/>
          </a:xfrm>
        </p:grpSpPr>
        <p:sp>
          <p:nvSpPr>
            <p:cNvPr id="27672" name="Freeform 620">
              <a:extLst>
                <a:ext uri="{FF2B5EF4-FFF2-40B4-BE49-F238E27FC236}">
                  <a16:creationId xmlns:a16="http://schemas.microsoft.com/office/drawing/2014/main" id="{0FF35920-2639-4C12-28E6-40B2E1A38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7DC7C5E-E4A2-43D8-3487-4B0471F50A08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grpSp>
        <p:nvGrpSpPr>
          <p:cNvPr id="27652" name="组合 17">
            <a:extLst>
              <a:ext uri="{FF2B5EF4-FFF2-40B4-BE49-F238E27FC236}">
                <a16:creationId xmlns:a16="http://schemas.microsoft.com/office/drawing/2014/main" id="{295B6DB1-BF98-7436-C679-F88AE65A3081}"/>
              </a:ext>
            </a:extLst>
          </p:cNvPr>
          <p:cNvGrpSpPr>
            <a:grpSpLocks/>
          </p:cNvGrpSpPr>
          <p:nvPr/>
        </p:nvGrpSpPr>
        <p:grpSpPr bwMode="auto">
          <a:xfrm>
            <a:off x="10625138" y="5580063"/>
            <a:ext cx="1566862" cy="1281112"/>
            <a:chOff x="694944" y="2097507"/>
            <a:chExt cx="4538312" cy="3707588"/>
          </a:xfrm>
        </p:grpSpPr>
        <p:pic>
          <p:nvPicPr>
            <p:cNvPr id="27670" name="Picture 20">
              <a:extLst>
                <a:ext uri="{FF2B5EF4-FFF2-40B4-BE49-F238E27FC236}">
                  <a16:creationId xmlns:a16="http://schemas.microsoft.com/office/drawing/2014/main" id="{1DA494A7-72E9-45DE-C62C-F3B49F865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44" y="2097507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71" name="图片 19">
              <a:extLst>
                <a:ext uri="{FF2B5EF4-FFF2-40B4-BE49-F238E27FC236}">
                  <a16:creationId xmlns:a16="http://schemas.microsoft.com/office/drawing/2014/main" id="{73FF934F-FF30-5D7E-B449-508A2EE66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988446" y="2224991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653" name="TextBox 13">
            <a:extLst>
              <a:ext uri="{FF2B5EF4-FFF2-40B4-BE49-F238E27FC236}">
                <a16:creationId xmlns:a16="http://schemas.microsoft.com/office/drawing/2014/main" id="{E87A82C0-89B4-AF05-DEF7-1FA1C08AA3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1666875"/>
            <a:ext cx="8440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Download the web page</a:t>
            </a:r>
          </a:p>
        </p:txBody>
      </p:sp>
      <p:sp>
        <p:nvSpPr>
          <p:cNvPr id="27654" name="矩形 1">
            <a:extLst>
              <a:ext uri="{FF2B5EF4-FFF2-40B4-BE49-F238E27FC236}">
                <a16:creationId xmlns:a16="http://schemas.microsoft.com/office/drawing/2014/main" id="{B63450F8-62C3-14FA-0F19-6D40B2D78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7655" name="矩形 23">
            <a:extLst>
              <a:ext uri="{FF2B5EF4-FFF2-40B4-BE49-F238E27FC236}">
                <a16:creationId xmlns:a16="http://schemas.microsoft.com/office/drawing/2014/main" id="{AE46A56E-EBC9-9845-FEC5-6D930E97F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07963"/>
            <a:ext cx="3784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Steps for Web Scraping</a:t>
            </a:r>
          </a:p>
        </p:txBody>
      </p:sp>
      <p:grpSp>
        <p:nvGrpSpPr>
          <p:cNvPr id="27656" name="组合 8">
            <a:extLst>
              <a:ext uri="{FF2B5EF4-FFF2-40B4-BE49-F238E27FC236}">
                <a16:creationId xmlns:a16="http://schemas.microsoft.com/office/drawing/2014/main" id="{63B6637A-D806-12FB-DDD2-07D211F8A56F}"/>
              </a:ext>
            </a:extLst>
          </p:cNvPr>
          <p:cNvGrpSpPr>
            <a:grpSpLocks/>
          </p:cNvGrpSpPr>
          <p:nvPr/>
        </p:nvGrpSpPr>
        <p:grpSpPr bwMode="auto">
          <a:xfrm>
            <a:off x="212725" y="2668588"/>
            <a:ext cx="546100" cy="539750"/>
            <a:chOff x="6912864" y="3136392"/>
            <a:chExt cx="649224" cy="649224"/>
          </a:xfrm>
        </p:grpSpPr>
        <p:sp>
          <p:nvSpPr>
            <p:cNvPr id="27668" name="Freeform 620">
              <a:extLst>
                <a:ext uri="{FF2B5EF4-FFF2-40B4-BE49-F238E27FC236}">
                  <a16:creationId xmlns:a16="http://schemas.microsoft.com/office/drawing/2014/main" id="{FEC0A917-90BB-7DE6-F0B4-F2A010E14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4DA21C90-AEA2-D7D3-1E3A-EC66CBC061BF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27657" name="TextBox 13">
            <a:extLst>
              <a:ext uri="{FF2B5EF4-FFF2-40B4-BE49-F238E27FC236}">
                <a16:creationId xmlns:a16="http://schemas.microsoft.com/office/drawing/2014/main" id="{D9544B45-0A9B-AF01-119B-D575DFE1A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938" y="2798763"/>
            <a:ext cx="11082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Parse the page</a:t>
            </a:r>
          </a:p>
        </p:txBody>
      </p:sp>
      <p:sp>
        <p:nvSpPr>
          <p:cNvPr id="27658" name="TextBox 13">
            <a:extLst>
              <a:ext uri="{FF2B5EF4-FFF2-40B4-BE49-F238E27FC236}">
                <a16:creationId xmlns:a16="http://schemas.microsoft.com/office/drawing/2014/main" id="{8687A002-C6CB-6CC4-BFC7-DE3AC0FB5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4006850"/>
            <a:ext cx="88153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2000" b="1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659" name="TextBox 13">
            <a:extLst>
              <a:ext uri="{FF2B5EF4-FFF2-40B4-BE49-F238E27FC236}">
                <a16:creationId xmlns:a16="http://schemas.microsoft.com/office/drawing/2014/main" id="{7885722F-F772-E6F1-53B8-145D0F846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5243513"/>
            <a:ext cx="881538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2000" b="1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7660" name="组合 8">
            <a:extLst>
              <a:ext uri="{FF2B5EF4-FFF2-40B4-BE49-F238E27FC236}">
                <a16:creationId xmlns:a16="http://schemas.microsoft.com/office/drawing/2014/main" id="{4EE8FE3D-2E37-E17E-22C2-481F4AD4A9F7}"/>
              </a:ext>
            </a:extLst>
          </p:cNvPr>
          <p:cNvGrpSpPr>
            <a:grpSpLocks/>
          </p:cNvGrpSpPr>
          <p:nvPr/>
        </p:nvGrpSpPr>
        <p:grpSpPr bwMode="auto">
          <a:xfrm>
            <a:off x="212725" y="3800475"/>
            <a:ext cx="546100" cy="541338"/>
            <a:chOff x="6912864" y="3136392"/>
            <a:chExt cx="649224" cy="649224"/>
          </a:xfrm>
        </p:grpSpPr>
        <p:sp>
          <p:nvSpPr>
            <p:cNvPr id="27666" name="Freeform 620">
              <a:extLst>
                <a:ext uri="{FF2B5EF4-FFF2-40B4-BE49-F238E27FC236}">
                  <a16:creationId xmlns:a16="http://schemas.microsoft.com/office/drawing/2014/main" id="{F859970D-8263-052D-EC53-FB179DE5C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椭圆 10">
              <a:extLst>
                <a:ext uri="{FF2B5EF4-FFF2-40B4-BE49-F238E27FC236}">
                  <a16:creationId xmlns:a16="http://schemas.microsoft.com/office/drawing/2014/main" id="{389F4D53-E2C9-80A6-CDD0-4CD204CDEBB2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27661" name="TextBox 13">
            <a:extLst>
              <a:ext uri="{FF2B5EF4-FFF2-40B4-BE49-F238E27FC236}">
                <a16:creationId xmlns:a16="http://schemas.microsoft.com/office/drawing/2014/main" id="{A5D9E97E-EBB8-4110-75AE-43AC7AC3D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3902075"/>
            <a:ext cx="8440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Locate and download the text information we need</a:t>
            </a:r>
          </a:p>
        </p:txBody>
      </p:sp>
      <p:grpSp>
        <p:nvGrpSpPr>
          <p:cNvPr id="27662" name="组合 8">
            <a:extLst>
              <a:ext uri="{FF2B5EF4-FFF2-40B4-BE49-F238E27FC236}">
                <a16:creationId xmlns:a16="http://schemas.microsoft.com/office/drawing/2014/main" id="{BA1101D1-7E5D-2646-D48F-E64E56F1DA8D}"/>
              </a:ext>
            </a:extLst>
          </p:cNvPr>
          <p:cNvGrpSpPr>
            <a:grpSpLocks/>
          </p:cNvGrpSpPr>
          <p:nvPr/>
        </p:nvGrpSpPr>
        <p:grpSpPr bwMode="auto">
          <a:xfrm>
            <a:off x="206375" y="4911725"/>
            <a:ext cx="546100" cy="541338"/>
            <a:chOff x="6912864" y="3136392"/>
            <a:chExt cx="649224" cy="649224"/>
          </a:xfrm>
        </p:grpSpPr>
        <p:sp>
          <p:nvSpPr>
            <p:cNvPr id="27664" name="Freeform 620">
              <a:extLst>
                <a:ext uri="{FF2B5EF4-FFF2-40B4-BE49-F238E27FC236}">
                  <a16:creationId xmlns:a16="http://schemas.microsoft.com/office/drawing/2014/main" id="{79098315-2A5F-CC8B-CEB9-DD8EAECBA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椭圆 10">
              <a:extLst>
                <a:ext uri="{FF2B5EF4-FFF2-40B4-BE49-F238E27FC236}">
                  <a16:creationId xmlns:a16="http://schemas.microsoft.com/office/drawing/2014/main" id="{E4F4A45D-4B93-B35A-442F-D229D714D60D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27663" name="TextBox 13">
            <a:extLst>
              <a:ext uri="{FF2B5EF4-FFF2-40B4-BE49-F238E27FC236}">
                <a16:creationId xmlns:a16="http://schemas.microsoft.com/office/drawing/2014/main" id="{B14B15F5-BE41-00ED-97AE-96C5741DD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75" y="5013325"/>
            <a:ext cx="8440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Save the text collected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4644E1B-8803-DF81-9D1A-1368F66AAB89}"/>
              </a:ext>
            </a:extLst>
          </p:cNvPr>
          <p:cNvSpPr/>
          <p:nvPr/>
        </p:nvSpPr>
        <p:spPr>
          <a:xfrm>
            <a:off x="0" y="1319213"/>
            <a:ext cx="12192000" cy="4800600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28675" name="组合 8">
            <a:extLst>
              <a:ext uri="{FF2B5EF4-FFF2-40B4-BE49-F238E27FC236}">
                <a16:creationId xmlns:a16="http://schemas.microsoft.com/office/drawing/2014/main" id="{5AA77CEC-2B90-8F7B-3DCE-4141FD42D325}"/>
              </a:ext>
            </a:extLst>
          </p:cNvPr>
          <p:cNvGrpSpPr>
            <a:grpSpLocks/>
          </p:cNvGrpSpPr>
          <p:nvPr/>
        </p:nvGrpSpPr>
        <p:grpSpPr bwMode="auto">
          <a:xfrm>
            <a:off x="212725" y="1565275"/>
            <a:ext cx="546100" cy="541338"/>
            <a:chOff x="6912864" y="3136392"/>
            <a:chExt cx="649224" cy="649224"/>
          </a:xfrm>
        </p:grpSpPr>
        <p:sp>
          <p:nvSpPr>
            <p:cNvPr id="28700" name="Freeform 620">
              <a:extLst>
                <a:ext uri="{FF2B5EF4-FFF2-40B4-BE49-F238E27FC236}">
                  <a16:creationId xmlns:a16="http://schemas.microsoft.com/office/drawing/2014/main" id="{2A243B87-C6CE-063D-46C4-39FDBC43E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5366D2B-6FF5-3D85-7DE3-19FF3A98CA71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grpSp>
        <p:nvGrpSpPr>
          <p:cNvPr id="28676" name="组合 17">
            <a:extLst>
              <a:ext uri="{FF2B5EF4-FFF2-40B4-BE49-F238E27FC236}">
                <a16:creationId xmlns:a16="http://schemas.microsoft.com/office/drawing/2014/main" id="{AD2DC5AA-4E78-BC5C-C0BB-8E2FB5C37F24}"/>
              </a:ext>
            </a:extLst>
          </p:cNvPr>
          <p:cNvGrpSpPr>
            <a:grpSpLocks/>
          </p:cNvGrpSpPr>
          <p:nvPr/>
        </p:nvGrpSpPr>
        <p:grpSpPr bwMode="auto">
          <a:xfrm>
            <a:off x="10625138" y="5580063"/>
            <a:ext cx="1566862" cy="1281112"/>
            <a:chOff x="694944" y="2097507"/>
            <a:chExt cx="4538312" cy="3707588"/>
          </a:xfrm>
        </p:grpSpPr>
        <p:pic>
          <p:nvPicPr>
            <p:cNvPr id="28698" name="Picture 20">
              <a:extLst>
                <a:ext uri="{FF2B5EF4-FFF2-40B4-BE49-F238E27FC236}">
                  <a16:creationId xmlns:a16="http://schemas.microsoft.com/office/drawing/2014/main" id="{F8EE54CB-B0B5-62A7-564F-1FEAA649A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44" y="2097507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99" name="图片 19">
              <a:extLst>
                <a:ext uri="{FF2B5EF4-FFF2-40B4-BE49-F238E27FC236}">
                  <a16:creationId xmlns:a16="http://schemas.microsoft.com/office/drawing/2014/main" id="{1548340C-AF1A-F2FB-03A7-AB855D88E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988446" y="2224991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677" name="TextBox 13">
            <a:extLst>
              <a:ext uri="{FF2B5EF4-FFF2-40B4-BE49-F238E27FC236}">
                <a16:creationId xmlns:a16="http://schemas.microsoft.com/office/drawing/2014/main" id="{3BCE9216-4BDD-95CD-11A5-A00409248D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1666875"/>
            <a:ext cx="8440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import urllib.request</a:t>
            </a:r>
          </a:p>
        </p:txBody>
      </p:sp>
      <p:sp>
        <p:nvSpPr>
          <p:cNvPr id="28678" name="矩形 1">
            <a:extLst>
              <a:ext uri="{FF2B5EF4-FFF2-40B4-BE49-F238E27FC236}">
                <a16:creationId xmlns:a16="http://schemas.microsoft.com/office/drawing/2014/main" id="{BDBBA1FC-D730-1AA3-A11C-2D85AA803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9" name="矩形 23">
            <a:extLst>
              <a:ext uri="{FF2B5EF4-FFF2-40B4-BE49-F238E27FC236}">
                <a16:creationId xmlns:a16="http://schemas.microsoft.com/office/drawing/2014/main" id="{8A955569-F12C-993B-7FB5-6BDBB664D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07963"/>
            <a:ext cx="1511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Libraries</a:t>
            </a:r>
          </a:p>
        </p:txBody>
      </p:sp>
      <p:grpSp>
        <p:nvGrpSpPr>
          <p:cNvPr id="28680" name="组合 8">
            <a:extLst>
              <a:ext uri="{FF2B5EF4-FFF2-40B4-BE49-F238E27FC236}">
                <a16:creationId xmlns:a16="http://schemas.microsoft.com/office/drawing/2014/main" id="{E227D807-EE70-2736-B5FB-41C6BA7B5FC6}"/>
              </a:ext>
            </a:extLst>
          </p:cNvPr>
          <p:cNvGrpSpPr>
            <a:grpSpLocks/>
          </p:cNvGrpSpPr>
          <p:nvPr/>
        </p:nvGrpSpPr>
        <p:grpSpPr bwMode="auto">
          <a:xfrm>
            <a:off x="212725" y="2449513"/>
            <a:ext cx="546100" cy="539750"/>
            <a:chOff x="6912864" y="3136392"/>
            <a:chExt cx="649224" cy="649224"/>
          </a:xfrm>
        </p:grpSpPr>
        <p:sp>
          <p:nvSpPr>
            <p:cNvPr id="28696" name="Freeform 620">
              <a:extLst>
                <a:ext uri="{FF2B5EF4-FFF2-40B4-BE49-F238E27FC236}">
                  <a16:creationId xmlns:a16="http://schemas.microsoft.com/office/drawing/2014/main" id="{CBE2E88B-ABC6-9961-EA9D-635611552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3C85E275-C912-D5D5-1A2C-8DC3746246C1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28681" name="TextBox 13">
            <a:extLst>
              <a:ext uri="{FF2B5EF4-FFF2-40B4-BE49-F238E27FC236}">
                <a16:creationId xmlns:a16="http://schemas.microsoft.com/office/drawing/2014/main" id="{8F38EDED-D556-05F3-83C4-0C5547185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938" y="2579688"/>
            <a:ext cx="11082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pip install beautifulsoup4 &amp; from bs4 import BeautifulSoup</a:t>
            </a:r>
          </a:p>
        </p:txBody>
      </p:sp>
      <p:sp>
        <p:nvSpPr>
          <p:cNvPr id="28682" name="TextBox 13">
            <a:extLst>
              <a:ext uri="{FF2B5EF4-FFF2-40B4-BE49-F238E27FC236}">
                <a16:creationId xmlns:a16="http://schemas.microsoft.com/office/drawing/2014/main" id="{7C5460A9-3D80-3790-2861-B4DD318FB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4006850"/>
            <a:ext cx="88153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2000" b="1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683" name="TextBox 13">
            <a:extLst>
              <a:ext uri="{FF2B5EF4-FFF2-40B4-BE49-F238E27FC236}">
                <a16:creationId xmlns:a16="http://schemas.microsoft.com/office/drawing/2014/main" id="{9F0999E1-346D-9728-E5B0-B3F07C924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5243513"/>
            <a:ext cx="881538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2000" b="1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684" name="组合 8">
            <a:extLst>
              <a:ext uri="{FF2B5EF4-FFF2-40B4-BE49-F238E27FC236}">
                <a16:creationId xmlns:a16="http://schemas.microsoft.com/office/drawing/2014/main" id="{896111E7-3BCC-7D6B-6D73-AC15CAAF9DD9}"/>
              </a:ext>
            </a:extLst>
          </p:cNvPr>
          <p:cNvGrpSpPr>
            <a:grpSpLocks/>
          </p:cNvGrpSpPr>
          <p:nvPr/>
        </p:nvGrpSpPr>
        <p:grpSpPr bwMode="auto">
          <a:xfrm>
            <a:off x="212725" y="3325813"/>
            <a:ext cx="546100" cy="541337"/>
            <a:chOff x="6912864" y="3136392"/>
            <a:chExt cx="649224" cy="649224"/>
          </a:xfrm>
        </p:grpSpPr>
        <p:sp>
          <p:nvSpPr>
            <p:cNvPr id="28694" name="Freeform 620">
              <a:extLst>
                <a:ext uri="{FF2B5EF4-FFF2-40B4-BE49-F238E27FC236}">
                  <a16:creationId xmlns:a16="http://schemas.microsoft.com/office/drawing/2014/main" id="{25F0AD49-784B-A0C4-8DD8-F48314E9C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椭圆 10">
              <a:extLst>
                <a:ext uri="{FF2B5EF4-FFF2-40B4-BE49-F238E27FC236}">
                  <a16:creationId xmlns:a16="http://schemas.microsoft.com/office/drawing/2014/main" id="{E66EB579-96CD-6F76-EE5C-6DB270958BDA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28685" name="TextBox 13">
            <a:extLst>
              <a:ext uri="{FF2B5EF4-FFF2-40B4-BE49-F238E27FC236}">
                <a16:creationId xmlns:a16="http://schemas.microsoft.com/office/drawing/2014/main" id="{CA07A7C7-D362-2EA6-414B-1C0A724ED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3427413"/>
            <a:ext cx="8440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pip install scrapy import scrapy</a:t>
            </a:r>
          </a:p>
        </p:txBody>
      </p:sp>
      <p:grpSp>
        <p:nvGrpSpPr>
          <p:cNvPr id="28686" name="组合 8">
            <a:extLst>
              <a:ext uri="{FF2B5EF4-FFF2-40B4-BE49-F238E27FC236}">
                <a16:creationId xmlns:a16="http://schemas.microsoft.com/office/drawing/2014/main" id="{E04B5915-91C5-4118-6879-44A49C014A3B}"/>
              </a:ext>
            </a:extLst>
          </p:cNvPr>
          <p:cNvGrpSpPr>
            <a:grpSpLocks/>
          </p:cNvGrpSpPr>
          <p:nvPr/>
        </p:nvGrpSpPr>
        <p:grpSpPr bwMode="auto">
          <a:xfrm>
            <a:off x="206375" y="5043488"/>
            <a:ext cx="546100" cy="541337"/>
            <a:chOff x="6912864" y="3136392"/>
            <a:chExt cx="649224" cy="649224"/>
          </a:xfrm>
        </p:grpSpPr>
        <p:sp>
          <p:nvSpPr>
            <p:cNvPr id="28692" name="Freeform 620">
              <a:extLst>
                <a:ext uri="{FF2B5EF4-FFF2-40B4-BE49-F238E27FC236}">
                  <a16:creationId xmlns:a16="http://schemas.microsoft.com/office/drawing/2014/main" id="{1E55B9FB-E1D3-6847-A3D1-2323C0A58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椭圆 10">
              <a:extLst>
                <a:ext uri="{FF2B5EF4-FFF2-40B4-BE49-F238E27FC236}">
                  <a16:creationId xmlns:a16="http://schemas.microsoft.com/office/drawing/2014/main" id="{4A1B0154-7BF6-4FCA-4F53-5CAEA383F083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28687" name="TextBox 13">
            <a:extLst>
              <a:ext uri="{FF2B5EF4-FFF2-40B4-BE49-F238E27FC236}">
                <a16:creationId xmlns:a16="http://schemas.microsoft.com/office/drawing/2014/main" id="{F0C8627C-03CC-D73E-B1ED-354CCAEF8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75" y="5145088"/>
            <a:ext cx="8440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pip install pyspider </a:t>
            </a:r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from pyspider.libs.base_handler import *</a:t>
            </a:r>
            <a:endParaRPr lang="en-US" altLang="zh-CN" sz="2000" b="1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688" name="组合 8">
            <a:extLst>
              <a:ext uri="{FF2B5EF4-FFF2-40B4-BE49-F238E27FC236}">
                <a16:creationId xmlns:a16="http://schemas.microsoft.com/office/drawing/2014/main" id="{836E6F07-9827-5E3E-858C-185EC2FB0CB9}"/>
              </a:ext>
            </a:extLst>
          </p:cNvPr>
          <p:cNvGrpSpPr>
            <a:grpSpLocks/>
          </p:cNvGrpSpPr>
          <p:nvPr/>
        </p:nvGrpSpPr>
        <p:grpSpPr bwMode="auto">
          <a:xfrm>
            <a:off x="192088" y="4175125"/>
            <a:ext cx="546100" cy="541338"/>
            <a:chOff x="6912864" y="3136392"/>
            <a:chExt cx="649224" cy="649224"/>
          </a:xfrm>
        </p:grpSpPr>
        <p:sp>
          <p:nvSpPr>
            <p:cNvPr id="28690" name="Freeform 620">
              <a:extLst>
                <a:ext uri="{FF2B5EF4-FFF2-40B4-BE49-F238E27FC236}">
                  <a16:creationId xmlns:a16="http://schemas.microsoft.com/office/drawing/2014/main" id="{E4CC6596-3486-4DEC-7405-236213312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椭圆 10">
              <a:extLst>
                <a:ext uri="{FF2B5EF4-FFF2-40B4-BE49-F238E27FC236}">
                  <a16:creationId xmlns:a16="http://schemas.microsoft.com/office/drawing/2014/main" id="{5853D8B0-7F1A-0A9F-6174-31C68EF57E1F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28689" name="TextBox 13">
            <a:extLst>
              <a:ext uri="{FF2B5EF4-FFF2-40B4-BE49-F238E27FC236}">
                <a16:creationId xmlns:a16="http://schemas.microsoft.com/office/drawing/2014/main" id="{9270FA1D-832E-E2B5-33D0-B4B259E1D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588" y="4276725"/>
            <a:ext cx="84407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pip install selenium from selenium import webdriver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18F8B67-2327-DAF7-8416-6405FC7B2E86}"/>
              </a:ext>
            </a:extLst>
          </p:cNvPr>
          <p:cNvSpPr/>
          <p:nvPr/>
        </p:nvSpPr>
        <p:spPr>
          <a:xfrm>
            <a:off x="0" y="1319213"/>
            <a:ext cx="12192000" cy="4800600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29699" name="组合 17">
            <a:extLst>
              <a:ext uri="{FF2B5EF4-FFF2-40B4-BE49-F238E27FC236}">
                <a16:creationId xmlns:a16="http://schemas.microsoft.com/office/drawing/2014/main" id="{274FA9B4-A44C-B1CF-DE44-95B07A8C359A}"/>
              </a:ext>
            </a:extLst>
          </p:cNvPr>
          <p:cNvGrpSpPr>
            <a:grpSpLocks/>
          </p:cNvGrpSpPr>
          <p:nvPr/>
        </p:nvGrpSpPr>
        <p:grpSpPr bwMode="auto">
          <a:xfrm>
            <a:off x="10625138" y="5580063"/>
            <a:ext cx="1566862" cy="1281112"/>
            <a:chOff x="694944" y="2097507"/>
            <a:chExt cx="4538312" cy="3707588"/>
          </a:xfrm>
        </p:grpSpPr>
        <p:pic>
          <p:nvPicPr>
            <p:cNvPr id="29707" name="Picture 20">
              <a:extLst>
                <a:ext uri="{FF2B5EF4-FFF2-40B4-BE49-F238E27FC236}">
                  <a16:creationId xmlns:a16="http://schemas.microsoft.com/office/drawing/2014/main" id="{A181FC75-5699-0403-EFC1-BA900C73B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44" y="2097507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8" name="图片 19">
              <a:extLst>
                <a:ext uri="{FF2B5EF4-FFF2-40B4-BE49-F238E27FC236}">
                  <a16:creationId xmlns:a16="http://schemas.microsoft.com/office/drawing/2014/main" id="{409238D3-026B-62FF-43DC-034C8CAB1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988446" y="2224991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700" name="矩形 1">
            <a:extLst>
              <a:ext uri="{FF2B5EF4-FFF2-40B4-BE49-F238E27FC236}">
                <a16:creationId xmlns:a16="http://schemas.microsoft.com/office/drawing/2014/main" id="{E28D2257-2F2C-3700-8CCD-6E73B0D86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9701" name="矩形 23">
            <a:extLst>
              <a:ext uri="{FF2B5EF4-FFF2-40B4-BE49-F238E27FC236}">
                <a16:creationId xmlns:a16="http://schemas.microsoft.com/office/drawing/2014/main" id="{287F027C-71E0-8605-A68B-9091534B2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07963"/>
            <a:ext cx="8435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urllib.request+BeautifulSoup collects Wikipedia page</a:t>
            </a:r>
            <a:endParaRPr lang="zh-CN" altLang="en-US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73055BA7-3DDF-D376-BB79-8028D562B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4463" y="3719513"/>
            <a:ext cx="49037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The source code of the Wikipedia page</a:t>
            </a:r>
          </a:p>
        </p:txBody>
      </p:sp>
      <p:pic>
        <p:nvPicPr>
          <p:cNvPr id="29703" name="Picture 1">
            <a:extLst>
              <a:ext uri="{FF2B5EF4-FFF2-40B4-BE49-F238E27FC236}">
                <a16:creationId xmlns:a16="http://schemas.microsoft.com/office/drawing/2014/main" id="{209EE6A1-8B21-7E68-E23B-46C8D06A41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773238"/>
            <a:ext cx="7239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61510714-B5FC-6352-1C1C-383D9EE5A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75" y="3141663"/>
            <a:ext cx="1770063" cy="231775"/>
          </a:xfrm>
          <a:prstGeom prst="wedgeRoundRectCallout">
            <a:avLst>
              <a:gd name="adj1" fmla="val 200329"/>
              <a:gd name="adj2" fmla="val 258681"/>
              <a:gd name="adj3" fmla="val 16667"/>
            </a:avLst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1800" b="1"/>
          </a:p>
        </p:txBody>
      </p:sp>
      <p:sp>
        <p:nvSpPr>
          <p:cNvPr id="29705" name="TextBox 13">
            <a:extLst>
              <a:ext uri="{FF2B5EF4-FFF2-40B4-BE49-F238E27FC236}">
                <a16:creationId xmlns:a16="http://schemas.microsoft.com/office/drawing/2014/main" id="{365BE042-D85F-704F-E24D-310281694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3" y="4622800"/>
            <a:ext cx="11934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urllib.request in Python3 documentation: </a:t>
            </a: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  <a:hlinkClick r:id="rId6"/>
              </a:rPr>
              <a:t>https://docs.python.org/3/library/urllib.request.html</a:t>
            </a: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29706" name="TextBox 13">
            <a:extLst>
              <a:ext uri="{FF2B5EF4-FFF2-40B4-BE49-F238E27FC236}">
                <a16:creationId xmlns:a16="http://schemas.microsoft.com/office/drawing/2014/main" id="{A85D6389-5807-2670-ECF9-A51DB6203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3" y="5208588"/>
            <a:ext cx="11082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Beautiful Soup Documentation: </a:t>
            </a: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  <a:hlinkClick r:id="rId7"/>
              </a:rPr>
              <a:t>https://www.crummy.com/software/BeautifulSoup/bs4/doc/</a:t>
            </a: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031DBC67-DFE8-5CB2-B547-31200A23FA1F}"/>
              </a:ext>
            </a:extLst>
          </p:cNvPr>
          <p:cNvSpPr/>
          <p:nvPr/>
        </p:nvSpPr>
        <p:spPr>
          <a:xfrm>
            <a:off x="0" y="1319213"/>
            <a:ext cx="12192000" cy="4800600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31747" name="组合 17">
            <a:extLst>
              <a:ext uri="{FF2B5EF4-FFF2-40B4-BE49-F238E27FC236}">
                <a16:creationId xmlns:a16="http://schemas.microsoft.com/office/drawing/2014/main" id="{B509C1D1-57A4-B196-F1C7-D5059199DC71}"/>
              </a:ext>
            </a:extLst>
          </p:cNvPr>
          <p:cNvGrpSpPr>
            <a:grpSpLocks/>
          </p:cNvGrpSpPr>
          <p:nvPr/>
        </p:nvGrpSpPr>
        <p:grpSpPr bwMode="auto">
          <a:xfrm>
            <a:off x="10625138" y="5580063"/>
            <a:ext cx="1566862" cy="1281112"/>
            <a:chOff x="694944" y="2097507"/>
            <a:chExt cx="4538312" cy="3707588"/>
          </a:xfrm>
        </p:grpSpPr>
        <p:pic>
          <p:nvPicPr>
            <p:cNvPr id="31754" name="Picture 20">
              <a:extLst>
                <a:ext uri="{FF2B5EF4-FFF2-40B4-BE49-F238E27FC236}">
                  <a16:creationId xmlns:a16="http://schemas.microsoft.com/office/drawing/2014/main" id="{E051AC22-6B1C-157C-B8CA-E655F9B95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44" y="2097507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5" name="图片 19">
              <a:extLst>
                <a:ext uri="{FF2B5EF4-FFF2-40B4-BE49-F238E27FC236}">
                  <a16:creationId xmlns:a16="http://schemas.microsoft.com/office/drawing/2014/main" id="{C8A738ED-867E-5419-D4D6-D9C25C20A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988446" y="2224991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748" name="矩形 1">
            <a:extLst>
              <a:ext uri="{FF2B5EF4-FFF2-40B4-BE49-F238E27FC236}">
                <a16:creationId xmlns:a16="http://schemas.microsoft.com/office/drawing/2014/main" id="{3CEEF2C0-E711-EE80-881F-46F0FAFF7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1749" name="矩形 23">
            <a:extLst>
              <a:ext uri="{FF2B5EF4-FFF2-40B4-BE49-F238E27FC236}">
                <a16:creationId xmlns:a16="http://schemas.microsoft.com/office/drawing/2014/main" id="{6823C87D-CF95-9E9F-5B39-F9DFFDDC0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07963"/>
            <a:ext cx="4679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urllib.request+BeautifulSoup</a:t>
            </a:r>
            <a:endParaRPr lang="zh-CN" altLang="en-US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750" name="TextBox 13">
            <a:extLst>
              <a:ext uri="{FF2B5EF4-FFF2-40B4-BE49-F238E27FC236}">
                <a16:creationId xmlns:a16="http://schemas.microsoft.com/office/drawing/2014/main" id="{78B35BC6-B3C7-856F-48BE-6C62BAF96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4006850"/>
            <a:ext cx="88153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2000" b="1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1751" name="Picture 1">
            <a:extLst>
              <a:ext uri="{FF2B5EF4-FFF2-40B4-BE49-F238E27FC236}">
                <a16:creationId xmlns:a16="http://schemas.microsoft.com/office/drawing/2014/main" id="{C6D908B4-6C52-5A77-3DDC-C5D30B4AB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1463675"/>
            <a:ext cx="713422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3">
            <a:extLst>
              <a:ext uri="{FF2B5EF4-FFF2-40B4-BE49-F238E27FC236}">
                <a16:creationId xmlns:a16="http://schemas.microsoft.com/office/drawing/2014/main" id="{4557917A-EDB2-C186-CDFF-C2359F308A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13" y="2012950"/>
            <a:ext cx="5856287" cy="354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3" name="Picture 5">
            <a:extLst>
              <a:ext uri="{FF2B5EF4-FFF2-40B4-BE49-F238E27FC236}">
                <a16:creationId xmlns:a16="http://schemas.microsoft.com/office/drawing/2014/main" id="{2D4ACCDA-7973-DD95-CD75-307811EAAE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4314825"/>
            <a:ext cx="62738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278707E-C9D4-6A41-497F-66699A9F2A85}"/>
              </a:ext>
            </a:extLst>
          </p:cNvPr>
          <p:cNvSpPr/>
          <p:nvPr/>
        </p:nvSpPr>
        <p:spPr>
          <a:xfrm>
            <a:off x="0" y="1319213"/>
            <a:ext cx="12192000" cy="4800600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32771" name="组合 17">
            <a:extLst>
              <a:ext uri="{FF2B5EF4-FFF2-40B4-BE49-F238E27FC236}">
                <a16:creationId xmlns:a16="http://schemas.microsoft.com/office/drawing/2014/main" id="{292C557D-43B9-B99B-9377-A495B64C61C7}"/>
              </a:ext>
            </a:extLst>
          </p:cNvPr>
          <p:cNvGrpSpPr>
            <a:grpSpLocks/>
          </p:cNvGrpSpPr>
          <p:nvPr/>
        </p:nvGrpSpPr>
        <p:grpSpPr bwMode="auto">
          <a:xfrm>
            <a:off x="10625138" y="5580063"/>
            <a:ext cx="1566862" cy="1281112"/>
            <a:chOff x="694944" y="2097507"/>
            <a:chExt cx="4538312" cy="3707588"/>
          </a:xfrm>
        </p:grpSpPr>
        <p:pic>
          <p:nvPicPr>
            <p:cNvPr id="32777" name="Picture 20">
              <a:extLst>
                <a:ext uri="{FF2B5EF4-FFF2-40B4-BE49-F238E27FC236}">
                  <a16:creationId xmlns:a16="http://schemas.microsoft.com/office/drawing/2014/main" id="{4027ECE2-59E7-4B56-6F92-2CC3A57E7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44" y="2097507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78" name="图片 19">
              <a:extLst>
                <a:ext uri="{FF2B5EF4-FFF2-40B4-BE49-F238E27FC236}">
                  <a16:creationId xmlns:a16="http://schemas.microsoft.com/office/drawing/2014/main" id="{5ECD385C-4D7E-3C41-6DAE-2F507F0B5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988446" y="2224991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2772" name="矩形 1">
            <a:extLst>
              <a:ext uri="{FF2B5EF4-FFF2-40B4-BE49-F238E27FC236}">
                <a16:creationId xmlns:a16="http://schemas.microsoft.com/office/drawing/2014/main" id="{08A23384-0091-1E21-1F1C-9F29A128B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2773" name="矩形 23">
            <a:extLst>
              <a:ext uri="{FF2B5EF4-FFF2-40B4-BE49-F238E27FC236}">
                <a16:creationId xmlns:a16="http://schemas.microsoft.com/office/drawing/2014/main" id="{91A4EF85-A775-DDD9-E5E0-C1F32D945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07963"/>
            <a:ext cx="4679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urllib.request+BeautifulSoup</a:t>
            </a:r>
            <a:endParaRPr lang="zh-CN" altLang="en-US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774" name="TextBox 13">
            <a:extLst>
              <a:ext uri="{FF2B5EF4-FFF2-40B4-BE49-F238E27FC236}">
                <a16:creationId xmlns:a16="http://schemas.microsoft.com/office/drawing/2014/main" id="{264B9FC7-3CD0-BA5B-25D9-C53CB89CA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4006850"/>
            <a:ext cx="88153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2000" b="1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2775" name="Picture 2">
            <a:extLst>
              <a:ext uri="{FF2B5EF4-FFF2-40B4-BE49-F238E27FC236}">
                <a16:creationId xmlns:a16="http://schemas.microsoft.com/office/drawing/2014/main" id="{60C9FA02-E574-509B-19DF-5ADC3474B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1379538"/>
            <a:ext cx="930592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Picture 5">
            <a:extLst>
              <a:ext uri="{FF2B5EF4-FFF2-40B4-BE49-F238E27FC236}">
                <a16:creationId xmlns:a16="http://schemas.microsoft.com/office/drawing/2014/main" id="{128290F2-B810-B4D1-7E75-730F92D7A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3540125"/>
            <a:ext cx="763905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9785E667-23D0-CCF7-D377-0DC1DF79FB7E}"/>
              </a:ext>
            </a:extLst>
          </p:cNvPr>
          <p:cNvSpPr/>
          <p:nvPr/>
        </p:nvSpPr>
        <p:spPr>
          <a:xfrm>
            <a:off x="0" y="1319213"/>
            <a:ext cx="12192000" cy="4800600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33795" name="组合 17">
            <a:extLst>
              <a:ext uri="{FF2B5EF4-FFF2-40B4-BE49-F238E27FC236}">
                <a16:creationId xmlns:a16="http://schemas.microsoft.com/office/drawing/2014/main" id="{F4BE695F-51B1-67D0-505B-CCEF3C227B80}"/>
              </a:ext>
            </a:extLst>
          </p:cNvPr>
          <p:cNvGrpSpPr>
            <a:grpSpLocks/>
          </p:cNvGrpSpPr>
          <p:nvPr/>
        </p:nvGrpSpPr>
        <p:grpSpPr bwMode="auto">
          <a:xfrm>
            <a:off x="10625138" y="5580063"/>
            <a:ext cx="1566862" cy="1281112"/>
            <a:chOff x="694944" y="2097507"/>
            <a:chExt cx="4538312" cy="3707588"/>
          </a:xfrm>
        </p:grpSpPr>
        <p:pic>
          <p:nvPicPr>
            <p:cNvPr id="33801" name="Picture 20">
              <a:extLst>
                <a:ext uri="{FF2B5EF4-FFF2-40B4-BE49-F238E27FC236}">
                  <a16:creationId xmlns:a16="http://schemas.microsoft.com/office/drawing/2014/main" id="{3E6CA59A-7F6B-9525-FF20-D952044BA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44" y="2097507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2" name="图片 19">
              <a:extLst>
                <a:ext uri="{FF2B5EF4-FFF2-40B4-BE49-F238E27FC236}">
                  <a16:creationId xmlns:a16="http://schemas.microsoft.com/office/drawing/2014/main" id="{2C91A00F-5D6B-7E0A-82A0-B12769F2D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988446" y="2224991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796" name="矩形 1">
            <a:extLst>
              <a:ext uri="{FF2B5EF4-FFF2-40B4-BE49-F238E27FC236}">
                <a16:creationId xmlns:a16="http://schemas.microsoft.com/office/drawing/2014/main" id="{A1518F54-6F43-2D3E-494F-8734C7A16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3797" name="矩形 23">
            <a:extLst>
              <a:ext uri="{FF2B5EF4-FFF2-40B4-BE49-F238E27FC236}">
                <a16:creationId xmlns:a16="http://schemas.microsoft.com/office/drawing/2014/main" id="{9375F192-5280-415E-A907-6B33154A5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07963"/>
            <a:ext cx="4679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urllib.request+BeautifulSoup</a:t>
            </a:r>
            <a:endParaRPr lang="zh-CN" altLang="en-US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798" name="TextBox 13">
            <a:extLst>
              <a:ext uri="{FF2B5EF4-FFF2-40B4-BE49-F238E27FC236}">
                <a16:creationId xmlns:a16="http://schemas.microsoft.com/office/drawing/2014/main" id="{8D57DA7F-F494-E0C5-ED4D-0EFF6E8A3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4006850"/>
            <a:ext cx="88153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2000" b="1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3799" name="Picture 1">
            <a:extLst>
              <a:ext uri="{FF2B5EF4-FFF2-40B4-BE49-F238E27FC236}">
                <a16:creationId xmlns:a16="http://schemas.microsoft.com/office/drawing/2014/main" id="{B70FC1D4-A571-FD75-7525-4737E3D45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1477963"/>
            <a:ext cx="3981450" cy="434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Picture 5">
            <a:extLst>
              <a:ext uri="{FF2B5EF4-FFF2-40B4-BE49-F238E27FC236}">
                <a16:creationId xmlns:a16="http://schemas.microsoft.com/office/drawing/2014/main" id="{484C9FAF-4077-F25A-882A-1A3941C83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713" y="1758950"/>
            <a:ext cx="5741987" cy="360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E8BF278-BEF3-7DD5-6786-5DF011BB86CB}"/>
              </a:ext>
            </a:extLst>
          </p:cNvPr>
          <p:cNvSpPr/>
          <p:nvPr/>
        </p:nvSpPr>
        <p:spPr>
          <a:xfrm>
            <a:off x="0" y="1319213"/>
            <a:ext cx="12192000" cy="4800600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34819" name="组合 17">
            <a:extLst>
              <a:ext uri="{FF2B5EF4-FFF2-40B4-BE49-F238E27FC236}">
                <a16:creationId xmlns:a16="http://schemas.microsoft.com/office/drawing/2014/main" id="{A9C013CE-3231-3A15-5D18-CBFCAF7C9F31}"/>
              </a:ext>
            </a:extLst>
          </p:cNvPr>
          <p:cNvGrpSpPr>
            <a:grpSpLocks/>
          </p:cNvGrpSpPr>
          <p:nvPr/>
        </p:nvGrpSpPr>
        <p:grpSpPr bwMode="auto">
          <a:xfrm>
            <a:off x="10625138" y="5580063"/>
            <a:ext cx="1566862" cy="1281112"/>
            <a:chOff x="694944" y="2097507"/>
            <a:chExt cx="4538312" cy="3707588"/>
          </a:xfrm>
        </p:grpSpPr>
        <p:pic>
          <p:nvPicPr>
            <p:cNvPr id="34834" name="Picture 20">
              <a:extLst>
                <a:ext uri="{FF2B5EF4-FFF2-40B4-BE49-F238E27FC236}">
                  <a16:creationId xmlns:a16="http://schemas.microsoft.com/office/drawing/2014/main" id="{6552393E-1952-7B1B-5055-C81E935B7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44" y="2097507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35" name="图片 19">
              <a:extLst>
                <a:ext uri="{FF2B5EF4-FFF2-40B4-BE49-F238E27FC236}">
                  <a16:creationId xmlns:a16="http://schemas.microsoft.com/office/drawing/2014/main" id="{4B12F424-0921-33F5-D9B6-80D6D2A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988446" y="2224991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820" name="矩形 1">
            <a:extLst>
              <a:ext uri="{FF2B5EF4-FFF2-40B4-BE49-F238E27FC236}">
                <a16:creationId xmlns:a16="http://schemas.microsoft.com/office/drawing/2014/main" id="{3BF9BBCC-EE80-FDC5-F0CF-D81467540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4821" name="矩形 23">
            <a:extLst>
              <a:ext uri="{FF2B5EF4-FFF2-40B4-BE49-F238E27FC236}">
                <a16:creationId xmlns:a16="http://schemas.microsoft.com/office/drawing/2014/main" id="{D3DEBA3C-1A20-4604-E571-1B807C6BC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177800"/>
            <a:ext cx="120523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Scrapy collects Amazon reviews – </a:t>
            </a:r>
            <a:r>
              <a:rPr lang="en-US" altLang="en-US" b="1"/>
              <a:t>Why the need for scraping Amazon reviews?</a:t>
            </a:r>
          </a:p>
        </p:txBody>
      </p:sp>
      <p:grpSp>
        <p:nvGrpSpPr>
          <p:cNvPr id="34822" name="组合 8">
            <a:extLst>
              <a:ext uri="{FF2B5EF4-FFF2-40B4-BE49-F238E27FC236}">
                <a16:creationId xmlns:a16="http://schemas.microsoft.com/office/drawing/2014/main" id="{81975471-F9C8-FCAE-B623-333F974853F2}"/>
              </a:ext>
            </a:extLst>
          </p:cNvPr>
          <p:cNvGrpSpPr>
            <a:grpSpLocks/>
          </p:cNvGrpSpPr>
          <p:nvPr/>
        </p:nvGrpSpPr>
        <p:grpSpPr bwMode="auto">
          <a:xfrm>
            <a:off x="212725" y="1565275"/>
            <a:ext cx="546100" cy="541338"/>
            <a:chOff x="6912864" y="3136392"/>
            <a:chExt cx="649224" cy="649224"/>
          </a:xfrm>
        </p:grpSpPr>
        <p:sp>
          <p:nvSpPr>
            <p:cNvPr id="34832" name="Freeform 620">
              <a:extLst>
                <a:ext uri="{FF2B5EF4-FFF2-40B4-BE49-F238E27FC236}">
                  <a16:creationId xmlns:a16="http://schemas.microsoft.com/office/drawing/2014/main" id="{807B8ADD-174D-D19A-C8A1-7B8ED4B49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9F7D13E-32CC-17C6-482F-D26E2F65E94C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34823" name="TextBox 13">
            <a:extLst>
              <a:ext uri="{FF2B5EF4-FFF2-40B4-BE49-F238E27FC236}">
                <a16:creationId xmlns:a16="http://schemas.microsoft.com/office/drawing/2014/main" id="{69D3CC6A-33E3-E9BF-7A03-FFD4B14DB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1666875"/>
            <a:ext cx="8440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Sentiment Analysis over the product reviews</a:t>
            </a:r>
          </a:p>
        </p:txBody>
      </p:sp>
      <p:grpSp>
        <p:nvGrpSpPr>
          <p:cNvPr id="34824" name="组合 8">
            <a:extLst>
              <a:ext uri="{FF2B5EF4-FFF2-40B4-BE49-F238E27FC236}">
                <a16:creationId xmlns:a16="http://schemas.microsoft.com/office/drawing/2014/main" id="{FF77DB93-DDA5-9B42-05CC-F7305AE521E9}"/>
              </a:ext>
            </a:extLst>
          </p:cNvPr>
          <p:cNvGrpSpPr>
            <a:grpSpLocks/>
          </p:cNvGrpSpPr>
          <p:nvPr/>
        </p:nvGrpSpPr>
        <p:grpSpPr bwMode="auto">
          <a:xfrm>
            <a:off x="212725" y="2370138"/>
            <a:ext cx="546100" cy="541337"/>
            <a:chOff x="6912864" y="3136392"/>
            <a:chExt cx="649224" cy="649224"/>
          </a:xfrm>
        </p:grpSpPr>
        <p:sp>
          <p:nvSpPr>
            <p:cNvPr id="34830" name="Freeform 620">
              <a:extLst>
                <a:ext uri="{FF2B5EF4-FFF2-40B4-BE49-F238E27FC236}">
                  <a16:creationId xmlns:a16="http://schemas.microsoft.com/office/drawing/2014/main" id="{D114D894-FC9C-4CB6-4F54-7FEC21A7C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椭圆 10">
              <a:extLst>
                <a:ext uri="{FF2B5EF4-FFF2-40B4-BE49-F238E27FC236}">
                  <a16:creationId xmlns:a16="http://schemas.microsoft.com/office/drawing/2014/main" id="{D1758867-3B83-CFE5-4BA5-0C4CDF2E90FE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34825" name="TextBox 13">
            <a:extLst>
              <a:ext uri="{FF2B5EF4-FFF2-40B4-BE49-F238E27FC236}">
                <a16:creationId xmlns:a16="http://schemas.microsoft.com/office/drawing/2014/main" id="{01945D7D-5CFB-E0A9-E78A-B447B7E3F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471738"/>
            <a:ext cx="8440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Optimizing drop shipping sales</a:t>
            </a:r>
          </a:p>
        </p:txBody>
      </p:sp>
      <p:grpSp>
        <p:nvGrpSpPr>
          <p:cNvPr id="34826" name="组合 8">
            <a:extLst>
              <a:ext uri="{FF2B5EF4-FFF2-40B4-BE49-F238E27FC236}">
                <a16:creationId xmlns:a16="http://schemas.microsoft.com/office/drawing/2014/main" id="{38DEE0AD-7307-D197-5AF9-C7F943B25D66}"/>
              </a:ext>
            </a:extLst>
          </p:cNvPr>
          <p:cNvGrpSpPr>
            <a:grpSpLocks/>
          </p:cNvGrpSpPr>
          <p:nvPr/>
        </p:nvGrpSpPr>
        <p:grpSpPr bwMode="auto">
          <a:xfrm>
            <a:off x="242888" y="3213100"/>
            <a:ext cx="546100" cy="541338"/>
            <a:chOff x="6912864" y="3136392"/>
            <a:chExt cx="649224" cy="649224"/>
          </a:xfrm>
        </p:grpSpPr>
        <p:sp>
          <p:nvSpPr>
            <p:cNvPr id="34828" name="Freeform 620">
              <a:extLst>
                <a:ext uri="{FF2B5EF4-FFF2-40B4-BE49-F238E27FC236}">
                  <a16:creationId xmlns:a16="http://schemas.microsoft.com/office/drawing/2014/main" id="{77C64C85-5C6E-C951-5EF7-51D33F385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椭圆 10">
              <a:extLst>
                <a:ext uri="{FF2B5EF4-FFF2-40B4-BE49-F238E27FC236}">
                  <a16:creationId xmlns:a16="http://schemas.microsoft.com/office/drawing/2014/main" id="{0AAF1EAE-5217-78E8-4A13-375C58739F96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34827" name="TextBox 13">
            <a:extLst>
              <a:ext uri="{FF2B5EF4-FFF2-40B4-BE49-F238E27FC236}">
                <a16:creationId xmlns:a16="http://schemas.microsoft.com/office/drawing/2014/main" id="{E6F0DA7E-0B5F-88B3-2C8F-15E09382C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388" y="3314700"/>
            <a:ext cx="84407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Web scraping for online reputation monitoring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0FB6CE6E-81C5-4D84-871E-A6885BE96556}"/>
              </a:ext>
            </a:extLst>
          </p:cNvPr>
          <p:cNvSpPr/>
          <p:nvPr/>
        </p:nvSpPr>
        <p:spPr>
          <a:xfrm>
            <a:off x="0" y="1319213"/>
            <a:ext cx="12192000" cy="4800600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36867" name="组合 17">
            <a:extLst>
              <a:ext uri="{FF2B5EF4-FFF2-40B4-BE49-F238E27FC236}">
                <a16:creationId xmlns:a16="http://schemas.microsoft.com/office/drawing/2014/main" id="{A01EFCE0-230D-DE9C-0A12-95DDB42415D3}"/>
              </a:ext>
            </a:extLst>
          </p:cNvPr>
          <p:cNvGrpSpPr>
            <a:grpSpLocks/>
          </p:cNvGrpSpPr>
          <p:nvPr/>
        </p:nvGrpSpPr>
        <p:grpSpPr bwMode="auto">
          <a:xfrm>
            <a:off x="10625138" y="5580063"/>
            <a:ext cx="1566862" cy="1281112"/>
            <a:chOff x="694944" y="2097507"/>
            <a:chExt cx="4538312" cy="3707588"/>
          </a:xfrm>
        </p:grpSpPr>
        <p:pic>
          <p:nvPicPr>
            <p:cNvPr id="36876" name="Picture 20">
              <a:extLst>
                <a:ext uri="{FF2B5EF4-FFF2-40B4-BE49-F238E27FC236}">
                  <a16:creationId xmlns:a16="http://schemas.microsoft.com/office/drawing/2014/main" id="{38A0AAEB-7D29-E59B-2A7B-366B21EC2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44" y="2097507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77" name="图片 19">
              <a:extLst>
                <a:ext uri="{FF2B5EF4-FFF2-40B4-BE49-F238E27FC236}">
                  <a16:creationId xmlns:a16="http://schemas.microsoft.com/office/drawing/2014/main" id="{A34DF0DA-A9E1-AD41-8329-8DB8E307C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988446" y="2224991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868" name="矩形 1">
            <a:extLst>
              <a:ext uri="{FF2B5EF4-FFF2-40B4-BE49-F238E27FC236}">
                <a16:creationId xmlns:a16="http://schemas.microsoft.com/office/drawing/2014/main" id="{83F2CC32-9B53-21FC-FCF2-EE2DCD229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6869" name="矩形 23">
            <a:extLst>
              <a:ext uri="{FF2B5EF4-FFF2-40B4-BE49-F238E27FC236}">
                <a16:creationId xmlns:a16="http://schemas.microsoft.com/office/drawing/2014/main" id="{FAE97840-BC7B-DEEE-BB5F-7F45F5688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177800"/>
            <a:ext cx="50974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Scrapy collects Amazon reviews</a:t>
            </a:r>
            <a:endParaRPr lang="en-US" altLang="en-US" b="1"/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74E9C31E-EB08-DF20-B2E2-79E5CC053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8" y="5426075"/>
            <a:ext cx="31892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Amazon review web page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320CFE-AE63-AFFE-9F0E-384AB876D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1913"/>
            <a:ext cx="6156325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E7C200-8BDE-2F9D-659C-A70803E95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1389063"/>
            <a:ext cx="762000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13">
            <a:extLst>
              <a:ext uri="{FF2B5EF4-FFF2-40B4-BE49-F238E27FC236}">
                <a16:creationId xmlns:a16="http://schemas.microsoft.com/office/drawing/2014/main" id="{FEC03962-B3CE-DACF-F21B-36B2F51BE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838" y="3471863"/>
            <a:ext cx="47386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HTML code snippet for Amazon review </a:t>
            </a: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D5E51CE7-DB3E-FD4D-32EA-0B0958871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6188" y="5692775"/>
            <a:ext cx="84407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Detailed HTML code snippet of reviews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49F76-C708-3EFF-006B-D242F9DCC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03338"/>
            <a:ext cx="76200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FAD2FDC-87ED-E03D-2ADC-3799BCEE1021}"/>
              </a:ext>
            </a:extLst>
          </p:cNvPr>
          <p:cNvSpPr/>
          <p:nvPr/>
        </p:nvSpPr>
        <p:spPr>
          <a:xfrm>
            <a:off x="0" y="1319213"/>
            <a:ext cx="12192000" cy="4800600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38915" name="组合 17">
            <a:extLst>
              <a:ext uri="{FF2B5EF4-FFF2-40B4-BE49-F238E27FC236}">
                <a16:creationId xmlns:a16="http://schemas.microsoft.com/office/drawing/2014/main" id="{2768D529-1CD9-F8DA-AEBD-C645E5D3FCB0}"/>
              </a:ext>
            </a:extLst>
          </p:cNvPr>
          <p:cNvGrpSpPr>
            <a:grpSpLocks/>
          </p:cNvGrpSpPr>
          <p:nvPr/>
        </p:nvGrpSpPr>
        <p:grpSpPr bwMode="auto">
          <a:xfrm>
            <a:off x="10625138" y="5580063"/>
            <a:ext cx="1566862" cy="1281112"/>
            <a:chOff x="694944" y="2097507"/>
            <a:chExt cx="4538312" cy="3707588"/>
          </a:xfrm>
        </p:grpSpPr>
        <p:pic>
          <p:nvPicPr>
            <p:cNvPr id="38920" name="Picture 20">
              <a:extLst>
                <a:ext uri="{FF2B5EF4-FFF2-40B4-BE49-F238E27FC236}">
                  <a16:creationId xmlns:a16="http://schemas.microsoft.com/office/drawing/2014/main" id="{195B28A4-AD15-6C76-2098-5A3CFB746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44" y="2097507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21" name="图片 19">
              <a:extLst>
                <a:ext uri="{FF2B5EF4-FFF2-40B4-BE49-F238E27FC236}">
                  <a16:creationId xmlns:a16="http://schemas.microsoft.com/office/drawing/2014/main" id="{073D63C6-B4A2-8295-5BFF-8F863C384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988446" y="2224991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8916" name="矩形 1">
            <a:extLst>
              <a:ext uri="{FF2B5EF4-FFF2-40B4-BE49-F238E27FC236}">
                <a16:creationId xmlns:a16="http://schemas.microsoft.com/office/drawing/2014/main" id="{0219E8A5-F110-6E88-DCDE-2AE5425BC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8917" name="矩形 23">
            <a:extLst>
              <a:ext uri="{FF2B5EF4-FFF2-40B4-BE49-F238E27FC236}">
                <a16:creationId xmlns:a16="http://schemas.microsoft.com/office/drawing/2014/main" id="{3EF0E169-885E-915B-77CC-CE61FC1B0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147638"/>
            <a:ext cx="51895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Scrapy collects Amazon reviews</a:t>
            </a:r>
            <a:endParaRPr lang="en-US" altLang="en-US" b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8048BD-95B2-8CB4-4A38-551F40458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1319213"/>
            <a:ext cx="80391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901875-5035-DA07-DD6F-437B08B1F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563" y="2598738"/>
            <a:ext cx="7943850" cy="352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B59E32A1-0BE8-81D3-4016-120461B18E30}"/>
              </a:ext>
            </a:extLst>
          </p:cNvPr>
          <p:cNvSpPr/>
          <p:nvPr/>
        </p:nvSpPr>
        <p:spPr>
          <a:xfrm>
            <a:off x="0" y="1319213"/>
            <a:ext cx="12192000" cy="4800600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40963" name="组合 17">
            <a:extLst>
              <a:ext uri="{FF2B5EF4-FFF2-40B4-BE49-F238E27FC236}">
                <a16:creationId xmlns:a16="http://schemas.microsoft.com/office/drawing/2014/main" id="{C0C3F6CE-AF25-662F-F4B7-6AE012755C4B}"/>
              </a:ext>
            </a:extLst>
          </p:cNvPr>
          <p:cNvGrpSpPr>
            <a:grpSpLocks/>
          </p:cNvGrpSpPr>
          <p:nvPr/>
        </p:nvGrpSpPr>
        <p:grpSpPr bwMode="auto">
          <a:xfrm>
            <a:off x="10625138" y="5580063"/>
            <a:ext cx="1566862" cy="1281112"/>
            <a:chOff x="694944" y="2097507"/>
            <a:chExt cx="4538312" cy="3707588"/>
          </a:xfrm>
        </p:grpSpPr>
        <p:pic>
          <p:nvPicPr>
            <p:cNvPr id="40968" name="Picture 20">
              <a:extLst>
                <a:ext uri="{FF2B5EF4-FFF2-40B4-BE49-F238E27FC236}">
                  <a16:creationId xmlns:a16="http://schemas.microsoft.com/office/drawing/2014/main" id="{0E362C79-C10A-19E0-3FBC-C4498324A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44" y="2097507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69" name="图片 19">
              <a:extLst>
                <a:ext uri="{FF2B5EF4-FFF2-40B4-BE49-F238E27FC236}">
                  <a16:creationId xmlns:a16="http://schemas.microsoft.com/office/drawing/2014/main" id="{53A1E5E2-1341-E27B-C168-58443B0C6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988446" y="2224991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964" name="矩形 1">
            <a:extLst>
              <a:ext uri="{FF2B5EF4-FFF2-40B4-BE49-F238E27FC236}">
                <a16:creationId xmlns:a16="http://schemas.microsoft.com/office/drawing/2014/main" id="{D925046A-D247-2110-CCD9-032FD5CDB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0965" name="矩形 23">
            <a:extLst>
              <a:ext uri="{FF2B5EF4-FFF2-40B4-BE49-F238E27FC236}">
                <a16:creationId xmlns:a16="http://schemas.microsoft.com/office/drawing/2014/main" id="{2C3CB410-EF6F-C7C4-DF8B-F175EEFA1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07963"/>
            <a:ext cx="50276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Selenium collects forum review</a:t>
            </a:r>
            <a:endParaRPr lang="zh-CN" altLang="en-US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3890AD-54A3-2606-43B2-CA4EB346E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1750"/>
            <a:ext cx="9936163" cy="323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5B35FD-F0FA-541E-737F-1BC0C6FBD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75" y="2335213"/>
            <a:ext cx="8099425" cy="380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20">
            <a:extLst>
              <a:ext uri="{FF2B5EF4-FFF2-40B4-BE49-F238E27FC236}">
                <a16:creationId xmlns:a16="http://schemas.microsoft.com/office/drawing/2014/main" id="{BBD011CE-F019-7691-960C-55415D88F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54013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矩形 6">
            <a:extLst>
              <a:ext uri="{FF2B5EF4-FFF2-40B4-BE49-F238E27FC236}">
                <a16:creationId xmlns:a16="http://schemas.microsoft.com/office/drawing/2014/main" id="{B0ABBC7B-542F-8E04-C779-25B544A2D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124" name="文本框 8">
            <a:extLst>
              <a:ext uri="{FF2B5EF4-FFF2-40B4-BE49-F238E27FC236}">
                <a16:creationId xmlns:a16="http://schemas.microsoft.com/office/drawing/2014/main" id="{B3310018-8969-54E7-1949-FE978A951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4400" b="1">
                <a:solidFill>
                  <a:srgbClr val="1C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 sz="34400" b="1">
              <a:solidFill>
                <a:srgbClr val="1C488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25" name="文本框 12">
            <a:extLst>
              <a:ext uri="{FF2B5EF4-FFF2-40B4-BE49-F238E27FC236}">
                <a16:creationId xmlns:a16="http://schemas.microsoft.com/office/drawing/2014/main" id="{03CDE361-4535-01D1-41AE-48FA93F25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9625" y="3792538"/>
            <a:ext cx="88312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 b="1">
                <a:solidFill>
                  <a:srgbClr val="1C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Intro to Web Scraping</a:t>
            </a:r>
          </a:p>
        </p:txBody>
      </p:sp>
      <p:grpSp>
        <p:nvGrpSpPr>
          <p:cNvPr id="5126" name="组合 13">
            <a:extLst>
              <a:ext uri="{FF2B5EF4-FFF2-40B4-BE49-F238E27FC236}">
                <a16:creationId xmlns:a16="http://schemas.microsoft.com/office/drawing/2014/main" id="{A892D642-EFAC-4264-6274-5CB8DE637BE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04025" y="3178175"/>
            <a:ext cx="5578475" cy="3481388"/>
            <a:chOff x="0" y="0"/>
            <a:chExt cx="5324473" cy="3322983"/>
          </a:xfrm>
        </p:grpSpPr>
        <p:pic>
          <p:nvPicPr>
            <p:cNvPr id="5130" name="图片 14">
              <a:extLst>
                <a:ext uri="{FF2B5EF4-FFF2-40B4-BE49-F238E27FC236}">
                  <a16:creationId xmlns:a16="http://schemas.microsoft.com/office/drawing/2014/main" id="{8D9955BE-040A-13F3-24B5-59F33C5AE0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1" name="图片 15">
              <a:extLst>
                <a:ext uri="{FF2B5EF4-FFF2-40B4-BE49-F238E27FC236}">
                  <a16:creationId xmlns:a16="http://schemas.microsoft.com/office/drawing/2014/main" id="{07124405-0380-7EF7-E212-AC0BF0334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127" name="文本框 19">
            <a:extLst>
              <a:ext uri="{FF2B5EF4-FFF2-40B4-BE49-F238E27FC236}">
                <a16:creationId xmlns:a16="http://schemas.microsoft.com/office/drawing/2014/main" id="{74FCF412-D44B-096E-416C-C96E8C9D5E51}"/>
              </a:ext>
            </a:extLst>
          </p:cNvPr>
          <p:cNvSpPr>
            <a:spLocks/>
          </p:cNvSpPr>
          <p:nvPr/>
        </p:nvSpPr>
        <p:spPr bwMode="auto">
          <a:xfrm>
            <a:off x="490538" y="4902200"/>
            <a:ext cx="2063750" cy="915988"/>
          </a:xfrm>
          <a:custGeom>
            <a:avLst/>
            <a:gdLst>
              <a:gd name="T0" fmla="*/ 682306 w 2064307"/>
              <a:gd name="T1" fmla="*/ 0 h 916126"/>
              <a:gd name="T2" fmla="*/ 1364614 w 2064307"/>
              <a:gd name="T3" fmla="*/ 0 h 916126"/>
              <a:gd name="T4" fmla="*/ 1364614 w 2064307"/>
              <a:gd name="T5" fmla="*/ 365349 h 916126"/>
              <a:gd name="T6" fmla="*/ 2042695 w 2064307"/>
              <a:gd name="T7" fmla="*/ 365349 h 916126"/>
              <a:gd name="T8" fmla="*/ 2042695 w 2064307"/>
              <a:gd name="T9" fmla="*/ 910758 h 916126"/>
              <a:gd name="T10" fmla="*/ 0 w 2064307"/>
              <a:gd name="T11" fmla="*/ 910758 h 916126"/>
              <a:gd name="T12" fmla="*/ 0 w 2064307"/>
              <a:gd name="T13" fmla="*/ 365349 h 916126"/>
              <a:gd name="T14" fmla="*/ 682306 w 2064307"/>
              <a:gd name="T15" fmla="*/ 365349 h 916126"/>
              <a:gd name="T16" fmla="*/ 682306 w 2064307"/>
              <a:gd name="T17" fmla="*/ 0 h 9161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064307" h="916126">
                <a:moveTo>
                  <a:pt x="689525" y="0"/>
                </a:moveTo>
                <a:lnTo>
                  <a:pt x="1379051" y="0"/>
                </a:lnTo>
                <a:lnTo>
                  <a:pt x="1379051" y="367494"/>
                </a:lnTo>
                <a:lnTo>
                  <a:pt x="2064307" y="367494"/>
                </a:lnTo>
                <a:lnTo>
                  <a:pt x="2064307" y="916126"/>
                </a:lnTo>
                <a:lnTo>
                  <a:pt x="0" y="916126"/>
                </a:lnTo>
                <a:lnTo>
                  <a:pt x="0" y="367494"/>
                </a:lnTo>
                <a:lnTo>
                  <a:pt x="689525" y="367494"/>
                </a:lnTo>
                <a:lnTo>
                  <a:pt x="68952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8" name="Date Placeholder 1">
            <a:extLst>
              <a:ext uri="{FF2B5EF4-FFF2-40B4-BE49-F238E27FC236}">
                <a16:creationId xmlns:a16="http://schemas.microsoft.com/office/drawing/2014/main" id="{29311AC5-E60E-D4D1-89AA-ED9DA0E0761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B9556FC7-4202-4E76-A664-C2ED082B2EB4}" type="datetime1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2025/2/24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5129" name="Slide Number Placeholder 2">
            <a:extLst>
              <a:ext uri="{FF2B5EF4-FFF2-40B4-BE49-F238E27FC236}">
                <a16:creationId xmlns:a16="http://schemas.microsoft.com/office/drawing/2014/main" id="{F6AEBF83-1A77-5929-E1FB-2A853CF28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A7DBBE6D-13F3-478D-9503-1F2F99926CF2}" type="slidenum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3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D3C448E-37B6-8996-7646-6BED4E0F45B7}"/>
              </a:ext>
            </a:extLst>
          </p:cNvPr>
          <p:cNvSpPr/>
          <p:nvPr/>
        </p:nvSpPr>
        <p:spPr>
          <a:xfrm>
            <a:off x="0" y="1319213"/>
            <a:ext cx="12192000" cy="4800600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43011" name="组合 17">
            <a:extLst>
              <a:ext uri="{FF2B5EF4-FFF2-40B4-BE49-F238E27FC236}">
                <a16:creationId xmlns:a16="http://schemas.microsoft.com/office/drawing/2014/main" id="{10587F9F-E103-CD89-1A72-C8876AFC367F}"/>
              </a:ext>
            </a:extLst>
          </p:cNvPr>
          <p:cNvGrpSpPr>
            <a:grpSpLocks/>
          </p:cNvGrpSpPr>
          <p:nvPr/>
        </p:nvGrpSpPr>
        <p:grpSpPr bwMode="auto">
          <a:xfrm>
            <a:off x="10625138" y="5580063"/>
            <a:ext cx="1566862" cy="1281112"/>
            <a:chOff x="694944" y="2097507"/>
            <a:chExt cx="4538312" cy="3707588"/>
          </a:xfrm>
        </p:grpSpPr>
        <p:pic>
          <p:nvPicPr>
            <p:cNvPr id="43021" name="Picture 20">
              <a:extLst>
                <a:ext uri="{FF2B5EF4-FFF2-40B4-BE49-F238E27FC236}">
                  <a16:creationId xmlns:a16="http://schemas.microsoft.com/office/drawing/2014/main" id="{61848679-6E41-D2C6-E9C8-8A46E42EC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44" y="2097507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22" name="图片 19">
              <a:extLst>
                <a:ext uri="{FF2B5EF4-FFF2-40B4-BE49-F238E27FC236}">
                  <a16:creationId xmlns:a16="http://schemas.microsoft.com/office/drawing/2014/main" id="{A2E9B5FC-219D-7050-F161-7A89E816E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988446" y="2224991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12" name="矩形 1">
            <a:extLst>
              <a:ext uri="{FF2B5EF4-FFF2-40B4-BE49-F238E27FC236}">
                <a16:creationId xmlns:a16="http://schemas.microsoft.com/office/drawing/2014/main" id="{9C92E7B7-B4F1-79EF-8D19-A9708C3CF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3013" name="矩形 23">
            <a:extLst>
              <a:ext uri="{FF2B5EF4-FFF2-40B4-BE49-F238E27FC236}">
                <a16:creationId xmlns:a16="http://schemas.microsoft.com/office/drawing/2014/main" id="{843114FF-7D74-ECA3-F4AE-DE1B158E6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07963"/>
            <a:ext cx="5308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Pyspider collects text data- steps</a:t>
            </a:r>
            <a:endParaRPr lang="zh-CN" altLang="en-US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2774" name="组合 8">
            <a:extLst>
              <a:ext uri="{FF2B5EF4-FFF2-40B4-BE49-F238E27FC236}">
                <a16:creationId xmlns:a16="http://schemas.microsoft.com/office/drawing/2014/main" id="{5270FDD6-998C-AC8B-B9B6-465E462F49DC}"/>
              </a:ext>
            </a:extLst>
          </p:cNvPr>
          <p:cNvGrpSpPr>
            <a:grpSpLocks/>
          </p:cNvGrpSpPr>
          <p:nvPr/>
        </p:nvGrpSpPr>
        <p:grpSpPr bwMode="auto">
          <a:xfrm>
            <a:off x="212725" y="1565275"/>
            <a:ext cx="546100" cy="541338"/>
            <a:chOff x="6912864" y="3136392"/>
            <a:chExt cx="649224" cy="649224"/>
          </a:xfrm>
        </p:grpSpPr>
        <p:sp>
          <p:nvSpPr>
            <p:cNvPr id="43019" name="Freeform 620">
              <a:extLst>
                <a:ext uri="{FF2B5EF4-FFF2-40B4-BE49-F238E27FC236}">
                  <a16:creationId xmlns:a16="http://schemas.microsoft.com/office/drawing/2014/main" id="{3646102B-04CD-30ED-020B-E50F2D54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椭圆 10">
              <a:extLst>
                <a:ext uri="{FF2B5EF4-FFF2-40B4-BE49-F238E27FC236}">
                  <a16:creationId xmlns:a16="http://schemas.microsoft.com/office/drawing/2014/main" id="{F41EB070-2097-929A-37A5-6C1FE643BAD9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32775" name="TextBox 13">
            <a:extLst>
              <a:ext uri="{FF2B5EF4-FFF2-40B4-BE49-F238E27FC236}">
                <a16:creationId xmlns:a16="http://schemas.microsoft.com/office/drawing/2014/main" id="{8D1C1388-35DA-1A32-CBF1-90AD64A23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1666875"/>
            <a:ext cx="8440738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pip install pyspider</a:t>
            </a: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python -m pyspider.run</a:t>
            </a: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http://localhost:5000/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622486-F883-661E-26D5-3A788FED8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6038"/>
            <a:ext cx="898207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594558-B0FB-474D-BA25-7A8ECB979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2106613"/>
            <a:ext cx="7186613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26BB5D-48C0-6406-F5D4-0E96C24CE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1316038"/>
            <a:ext cx="8715375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2316CFD-6E11-EEBD-117D-AEE2A7DF8ABC}"/>
              </a:ext>
            </a:extLst>
          </p:cNvPr>
          <p:cNvSpPr/>
          <p:nvPr/>
        </p:nvSpPr>
        <p:spPr>
          <a:xfrm>
            <a:off x="0" y="1319213"/>
            <a:ext cx="12192000" cy="4800600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45059" name="组合 17">
            <a:extLst>
              <a:ext uri="{FF2B5EF4-FFF2-40B4-BE49-F238E27FC236}">
                <a16:creationId xmlns:a16="http://schemas.microsoft.com/office/drawing/2014/main" id="{BC64435C-40B6-717E-7791-172FC95541E0}"/>
              </a:ext>
            </a:extLst>
          </p:cNvPr>
          <p:cNvGrpSpPr>
            <a:grpSpLocks/>
          </p:cNvGrpSpPr>
          <p:nvPr/>
        </p:nvGrpSpPr>
        <p:grpSpPr bwMode="auto">
          <a:xfrm>
            <a:off x="10625138" y="5580063"/>
            <a:ext cx="1566862" cy="1281112"/>
            <a:chOff x="694944" y="2097507"/>
            <a:chExt cx="4538312" cy="3707588"/>
          </a:xfrm>
        </p:grpSpPr>
        <p:pic>
          <p:nvPicPr>
            <p:cNvPr id="45064" name="Picture 20">
              <a:extLst>
                <a:ext uri="{FF2B5EF4-FFF2-40B4-BE49-F238E27FC236}">
                  <a16:creationId xmlns:a16="http://schemas.microsoft.com/office/drawing/2014/main" id="{B63BA5C9-3FE0-3943-9903-500825B67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44" y="2097507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65" name="图片 19">
              <a:extLst>
                <a:ext uri="{FF2B5EF4-FFF2-40B4-BE49-F238E27FC236}">
                  <a16:creationId xmlns:a16="http://schemas.microsoft.com/office/drawing/2014/main" id="{E05D46B8-DDF2-E81C-049A-29E118620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988446" y="2224991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5060" name="矩形 1">
            <a:extLst>
              <a:ext uri="{FF2B5EF4-FFF2-40B4-BE49-F238E27FC236}">
                <a16:creationId xmlns:a16="http://schemas.microsoft.com/office/drawing/2014/main" id="{E302065B-8177-0E9A-65E1-36554E667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5061" name="矩形 23">
            <a:extLst>
              <a:ext uri="{FF2B5EF4-FFF2-40B4-BE49-F238E27FC236}">
                <a16:creationId xmlns:a16="http://schemas.microsoft.com/office/drawing/2014/main" id="{ED3B2A99-39CC-0834-44FC-CEF278304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07963"/>
            <a:ext cx="56149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Pyspider collects text data- results </a:t>
            </a:r>
            <a:endParaRPr lang="zh-CN" altLang="en-US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39A507-543C-1D1B-678C-5962D659B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5900"/>
            <a:ext cx="7023100" cy="413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10944B-CAAB-5ABA-A3D7-E0B63B9E7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363" y="1485900"/>
            <a:ext cx="8026400" cy="413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26C23CE4-48F1-3C6E-BD70-C7E84E15A9FD}"/>
              </a:ext>
            </a:extLst>
          </p:cNvPr>
          <p:cNvSpPr/>
          <p:nvPr/>
        </p:nvSpPr>
        <p:spPr>
          <a:xfrm>
            <a:off x="0" y="1319213"/>
            <a:ext cx="12192000" cy="4800600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47107" name="组合 17">
            <a:extLst>
              <a:ext uri="{FF2B5EF4-FFF2-40B4-BE49-F238E27FC236}">
                <a16:creationId xmlns:a16="http://schemas.microsoft.com/office/drawing/2014/main" id="{CCCEB2A6-4054-E0F0-84D5-A18EB479ED2C}"/>
              </a:ext>
            </a:extLst>
          </p:cNvPr>
          <p:cNvGrpSpPr>
            <a:grpSpLocks/>
          </p:cNvGrpSpPr>
          <p:nvPr/>
        </p:nvGrpSpPr>
        <p:grpSpPr bwMode="auto">
          <a:xfrm>
            <a:off x="10625138" y="5580063"/>
            <a:ext cx="1566862" cy="1281112"/>
            <a:chOff x="694944" y="2097507"/>
            <a:chExt cx="4538312" cy="3707588"/>
          </a:xfrm>
        </p:grpSpPr>
        <p:pic>
          <p:nvPicPr>
            <p:cNvPr id="47126" name="Picture 20">
              <a:extLst>
                <a:ext uri="{FF2B5EF4-FFF2-40B4-BE49-F238E27FC236}">
                  <a16:creationId xmlns:a16="http://schemas.microsoft.com/office/drawing/2014/main" id="{2D2C6EF2-36A4-72C7-9174-D7DAB5456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44" y="2097507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27" name="图片 19">
              <a:extLst>
                <a:ext uri="{FF2B5EF4-FFF2-40B4-BE49-F238E27FC236}">
                  <a16:creationId xmlns:a16="http://schemas.microsoft.com/office/drawing/2014/main" id="{B74F3020-CED8-DB2A-1859-A49CF664C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988446" y="2224991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108" name="矩形 1">
            <a:extLst>
              <a:ext uri="{FF2B5EF4-FFF2-40B4-BE49-F238E27FC236}">
                <a16:creationId xmlns:a16="http://schemas.microsoft.com/office/drawing/2014/main" id="{ACCAF3CC-6746-E83F-7F4A-8430BF175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7109" name="矩形 23">
            <a:extLst>
              <a:ext uri="{FF2B5EF4-FFF2-40B4-BE49-F238E27FC236}">
                <a16:creationId xmlns:a16="http://schemas.microsoft.com/office/drawing/2014/main" id="{C5700EEE-74F0-5977-5FB3-575170F95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07963"/>
            <a:ext cx="9429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Collecting data from Social media (via API) by using Python</a:t>
            </a:r>
            <a:endParaRPr lang="zh-CN" altLang="en-US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7110" name="组合 8">
            <a:extLst>
              <a:ext uri="{FF2B5EF4-FFF2-40B4-BE49-F238E27FC236}">
                <a16:creationId xmlns:a16="http://schemas.microsoft.com/office/drawing/2014/main" id="{47A18F17-5301-B228-3A0C-99DB5A980992}"/>
              </a:ext>
            </a:extLst>
          </p:cNvPr>
          <p:cNvGrpSpPr>
            <a:grpSpLocks/>
          </p:cNvGrpSpPr>
          <p:nvPr/>
        </p:nvGrpSpPr>
        <p:grpSpPr bwMode="auto">
          <a:xfrm>
            <a:off x="212725" y="1565275"/>
            <a:ext cx="546100" cy="541338"/>
            <a:chOff x="6912864" y="3136392"/>
            <a:chExt cx="649224" cy="649224"/>
          </a:xfrm>
        </p:grpSpPr>
        <p:sp>
          <p:nvSpPr>
            <p:cNvPr id="47124" name="Freeform 620">
              <a:extLst>
                <a:ext uri="{FF2B5EF4-FFF2-40B4-BE49-F238E27FC236}">
                  <a16:creationId xmlns:a16="http://schemas.microsoft.com/office/drawing/2014/main" id="{F6A03169-064B-35C1-EFAE-AC4208517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椭圆 10">
              <a:extLst>
                <a:ext uri="{FF2B5EF4-FFF2-40B4-BE49-F238E27FC236}">
                  <a16:creationId xmlns:a16="http://schemas.microsoft.com/office/drawing/2014/main" id="{5ED4F574-4FDB-81FE-C98D-1C546DB1939C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47111" name="TextBox 13">
            <a:extLst>
              <a:ext uri="{FF2B5EF4-FFF2-40B4-BE49-F238E27FC236}">
                <a16:creationId xmlns:a16="http://schemas.microsoft.com/office/drawing/2014/main" id="{CA2C381A-1534-68F4-4D19-E709EA239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1666875"/>
            <a:ext cx="1044733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APIs are designed to serve as a common concept between different pieces of software that need to share information with each other</a:t>
            </a:r>
          </a:p>
        </p:txBody>
      </p:sp>
      <p:grpSp>
        <p:nvGrpSpPr>
          <p:cNvPr id="47112" name="组合 8">
            <a:extLst>
              <a:ext uri="{FF2B5EF4-FFF2-40B4-BE49-F238E27FC236}">
                <a16:creationId xmlns:a16="http://schemas.microsoft.com/office/drawing/2014/main" id="{14433AA1-5F33-B9FB-3202-CA3311A9C5AA}"/>
              </a:ext>
            </a:extLst>
          </p:cNvPr>
          <p:cNvGrpSpPr>
            <a:grpSpLocks/>
          </p:cNvGrpSpPr>
          <p:nvPr/>
        </p:nvGrpSpPr>
        <p:grpSpPr bwMode="auto">
          <a:xfrm>
            <a:off x="222250" y="2368550"/>
            <a:ext cx="546100" cy="541338"/>
            <a:chOff x="6912864" y="3136392"/>
            <a:chExt cx="649224" cy="649224"/>
          </a:xfrm>
        </p:grpSpPr>
        <p:sp>
          <p:nvSpPr>
            <p:cNvPr id="47122" name="Freeform 620">
              <a:extLst>
                <a:ext uri="{FF2B5EF4-FFF2-40B4-BE49-F238E27FC236}">
                  <a16:creationId xmlns:a16="http://schemas.microsoft.com/office/drawing/2014/main" id="{1E6F7167-5AA1-CAD3-C358-CB394E0C0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椭圆 10">
              <a:extLst>
                <a:ext uri="{FF2B5EF4-FFF2-40B4-BE49-F238E27FC236}">
                  <a16:creationId xmlns:a16="http://schemas.microsoft.com/office/drawing/2014/main" id="{02CB1C24-C2A5-2FC9-8F85-E7F3016AFBFC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47113" name="TextBox 13">
            <a:extLst>
              <a:ext uri="{FF2B5EF4-FFF2-40B4-BE49-F238E27FC236}">
                <a16:creationId xmlns:a16="http://schemas.microsoft.com/office/drawing/2014/main" id="{BEC77D9F-CB11-7693-D7AD-A43FEE91E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750" y="2470150"/>
            <a:ext cx="103155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Example: </a:t>
            </a:r>
            <a:r>
              <a:rPr lang="en-US" altLang="en-US" u="sng">
                <a:hlinkClick r:id="rId5"/>
              </a:rPr>
              <a:t>https://developer.twitter.com/en/docs/api-reference-index</a:t>
            </a:r>
            <a:endParaRPr lang="en-US" altLang="zh-CN" sz="2000" b="1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7114" name="组合 8">
            <a:extLst>
              <a:ext uri="{FF2B5EF4-FFF2-40B4-BE49-F238E27FC236}">
                <a16:creationId xmlns:a16="http://schemas.microsoft.com/office/drawing/2014/main" id="{36225A77-3B32-B56F-E182-1B54C2611CE2}"/>
              </a:ext>
            </a:extLst>
          </p:cNvPr>
          <p:cNvGrpSpPr>
            <a:grpSpLocks/>
          </p:cNvGrpSpPr>
          <p:nvPr/>
        </p:nvGrpSpPr>
        <p:grpSpPr bwMode="auto">
          <a:xfrm>
            <a:off x="242888" y="3292475"/>
            <a:ext cx="546100" cy="541338"/>
            <a:chOff x="6912864" y="3136392"/>
            <a:chExt cx="649224" cy="649224"/>
          </a:xfrm>
        </p:grpSpPr>
        <p:sp>
          <p:nvSpPr>
            <p:cNvPr id="47120" name="Freeform 620">
              <a:extLst>
                <a:ext uri="{FF2B5EF4-FFF2-40B4-BE49-F238E27FC236}">
                  <a16:creationId xmlns:a16="http://schemas.microsoft.com/office/drawing/2014/main" id="{A22BF032-9704-3D16-4741-B45231397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椭圆 10">
              <a:extLst>
                <a:ext uri="{FF2B5EF4-FFF2-40B4-BE49-F238E27FC236}">
                  <a16:creationId xmlns:a16="http://schemas.microsoft.com/office/drawing/2014/main" id="{58C29E7C-97C7-1755-5478-F896A57BE51A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47115" name="TextBox 13">
            <a:extLst>
              <a:ext uri="{FF2B5EF4-FFF2-40B4-BE49-F238E27FC236}">
                <a16:creationId xmlns:a16="http://schemas.microsoft.com/office/drawing/2014/main" id="{31C1A60F-F0E0-5EE8-71B5-A3DB1DB70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388" y="3394075"/>
            <a:ext cx="102949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Many modern APIs require some type of authentication before they can be used</a:t>
            </a:r>
          </a:p>
        </p:txBody>
      </p:sp>
      <p:grpSp>
        <p:nvGrpSpPr>
          <p:cNvPr id="47116" name="组合 8">
            <a:extLst>
              <a:ext uri="{FF2B5EF4-FFF2-40B4-BE49-F238E27FC236}">
                <a16:creationId xmlns:a16="http://schemas.microsoft.com/office/drawing/2014/main" id="{6290AFD6-5CE1-1310-FC86-BA9404462B4E}"/>
              </a:ext>
            </a:extLst>
          </p:cNvPr>
          <p:cNvGrpSpPr>
            <a:grpSpLocks/>
          </p:cNvGrpSpPr>
          <p:nvPr/>
        </p:nvGrpSpPr>
        <p:grpSpPr bwMode="auto">
          <a:xfrm>
            <a:off x="242888" y="4248150"/>
            <a:ext cx="546100" cy="541338"/>
            <a:chOff x="6912864" y="3136392"/>
            <a:chExt cx="649224" cy="649224"/>
          </a:xfrm>
        </p:grpSpPr>
        <p:sp>
          <p:nvSpPr>
            <p:cNvPr id="47118" name="Freeform 620">
              <a:extLst>
                <a:ext uri="{FF2B5EF4-FFF2-40B4-BE49-F238E27FC236}">
                  <a16:creationId xmlns:a16="http://schemas.microsoft.com/office/drawing/2014/main" id="{E7804210-FB28-2B6D-48DE-83E221416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椭圆 10">
              <a:extLst>
                <a:ext uri="{FF2B5EF4-FFF2-40B4-BE49-F238E27FC236}">
                  <a16:creationId xmlns:a16="http://schemas.microsoft.com/office/drawing/2014/main" id="{8F8D8115-D628-2BD9-97CF-62AC089B31C0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47117" name="TextBox 13">
            <a:extLst>
              <a:ext uri="{FF2B5EF4-FFF2-40B4-BE49-F238E27FC236}">
                <a16:creationId xmlns:a16="http://schemas.microsoft.com/office/drawing/2014/main" id="{34F3B313-9481-5BF7-0DD9-1B39D1EA3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388" y="4349750"/>
            <a:ext cx="9583737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Understand the methods provided in apis helps us to get the data we want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A323140-05B0-80C6-67AA-947627EC5A49}"/>
              </a:ext>
            </a:extLst>
          </p:cNvPr>
          <p:cNvSpPr/>
          <p:nvPr/>
        </p:nvSpPr>
        <p:spPr>
          <a:xfrm>
            <a:off x="0" y="1319213"/>
            <a:ext cx="12192000" cy="4800600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49155" name="组合 17">
            <a:extLst>
              <a:ext uri="{FF2B5EF4-FFF2-40B4-BE49-F238E27FC236}">
                <a16:creationId xmlns:a16="http://schemas.microsoft.com/office/drawing/2014/main" id="{2583E24A-8493-24B0-ABA6-1546BEA5A2B4}"/>
              </a:ext>
            </a:extLst>
          </p:cNvPr>
          <p:cNvGrpSpPr>
            <a:grpSpLocks/>
          </p:cNvGrpSpPr>
          <p:nvPr/>
        </p:nvGrpSpPr>
        <p:grpSpPr bwMode="auto">
          <a:xfrm>
            <a:off x="10625138" y="5580063"/>
            <a:ext cx="1566862" cy="1281112"/>
            <a:chOff x="694944" y="2097507"/>
            <a:chExt cx="4538312" cy="3707588"/>
          </a:xfrm>
        </p:grpSpPr>
        <p:pic>
          <p:nvPicPr>
            <p:cNvPr id="49160" name="Picture 20">
              <a:extLst>
                <a:ext uri="{FF2B5EF4-FFF2-40B4-BE49-F238E27FC236}">
                  <a16:creationId xmlns:a16="http://schemas.microsoft.com/office/drawing/2014/main" id="{8F3057E6-7969-F3AA-3DDD-26ED280BC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44" y="2097507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161" name="图片 19">
              <a:extLst>
                <a:ext uri="{FF2B5EF4-FFF2-40B4-BE49-F238E27FC236}">
                  <a16:creationId xmlns:a16="http://schemas.microsoft.com/office/drawing/2014/main" id="{FDB0DCDF-D546-8B56-F3CF-8741AECDE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988446" y="2224991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156" name="矩形 1">
            <a:extLst>
              <a:ext uri="{FF2B5EF4-FFF2-40B4-BE49-F238E27FC236}">
                <a16:creationId xmlns:a16="http://schemas.microsoft.com/office/drawing/2014/main" id="{D6DF485C-0F53-9A68-970C-25EE6D9FE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9157" name="矩形 23">
            <a:extLst>
              <a:ext uri="{FF2B5EF4-FFF2-40B4-BE49-F238E27FC236}">
                <a16:creationId xmlns:a16="http://schemas.microsoft.com/office/drawing/2014/main" id="{692F5C4D-755F-9416-75C4-2E3507247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07963"/>
            <a:ext cx="9429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Collecting data from Social media (via API) by using Python</a:t>
            </a:r>
            <a:endParaRPr lang="zh-CN" altLang="en-US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748A13-2D57-8208-0F96-5FFEF0DDA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8113"/>
            <a:ext cx="9029700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DD6A90-ABEE-8381-E440-F37F53CDD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304925"/>
            <a:ext cx="8382000" cy="481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92178DCF-3D8A-CD0F-F6E7-6A60BB53C628}"/>
              </a:ext>
            </a:extLst>
          </p:cNvPr>
          <p:cNvSpPr/>
          <p:nvPr/>
        </p:nvSpPr>
        <p:spPr>
          <a:xfrm>
            <a:off x="0" y="1319213"/>
            <a:ext cx="12192000" cy="4800600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51203" name="组合 17">
            <a:extLst>
              <a:ext uri="{FF2B5EF4-FFF2-40B4-BE49-F238E27FC236}">
                <a16:creationId xmlns:a16="http://schemas.microsoft.com/office/drawing/2014/main" id="{429B5DD6-6554-AE90-ED89-445B9CCB93D5}"/>
              </a:ext>
            </a:extLst>
          </p:cNvPr>
          <p:cNvGrpSpPr>
            <a:grpSpLocks/>
          </p:cNvGrpSpPr>
          <p:nvPr/>
        </p:nvGrpSpPr>
        <p:grpSpPr bwMode="auto">
          <a:xfrm>
            <a:off x="10625138" y="5580063"/>
            <a:ext cx="1566862" cy="1281112"/>
            <a:chOff x="694944" y="2097507"/>
            <a:chExt cx="4538312" cy="3707588"/>
          </a:xfrm>
        </p:grpSpPr>
        <p:pic>
          <p:nvPicPr>
            <p:cNvPr id="51208" name="Picture 20">
              <a:extLst>
                <a:ext uri="{FF2B5EF4-FFF2-40B4-BE49-F238E27FC236}">
                  <a16:creationId xmlns:a16="http://schemas.microsoft.com/office/drawing/2014/main" id="{1FEEFAD3-0AD5-2732-2AC0-5646B097C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44" y="2097507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09" name="图片 19">
              <a:extLst>
                <a:ext uri="{FF2B5EF4-FFF2-40B4-BE49-F238E27FC236}">
                  <a16:creationId xmlns:a16="http://schemas.microsoft.com/office/drawing/2014/main" id="{3EAB9E6A-65B7-4901-0B17-264EE0612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988446" y="2224991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1204" name="矩形 1">
            <a:extLst>
              <a:ext uri="{FF2B5EF4-FFF2-40B4-BE49-F238E27FC236}">
                <a16:creationId xmlns:a16="http://schemas.microsoft.com/office/drawing/2014/main" id="{7117708D-6595-91F0-4411-C65D668E5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1205" name="矩形 23">
            <a:extLst>
              <a:ext uri="{FF2B5EF4-FFF2-40B4-BE49-F238E27FC236}">
                <a16:creationId xmlns:a16="http://schemas.microsoft.com/office/drawing/2014/main" id="{5D0C0CF4-AB75-9241-FCDC-A16550551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07963"/>
            <a:ext cx="9429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Collecting data from Social media (via API) by using Python</a:t>
            </a:r>
            <a:endParaRPr lang="zh-CN" altLang="en-US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FBCEB-E2FF-BAA6-CF69-E1DD75D87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6675"/>
            <a:ext cx="10080625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8436EA-53C6-752D-B7D5-296D91BFD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3071813"/>
            <a:ext cx="100869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6F08955-58A4-7C71-3F83-C9F7857F00D8}"/>
              </a:ext>
            </a:extLst>
          </p:cNvPr>
          <p:cNvSpPr/>
          <p:nvPr/>
        </p:nvSpPr>
        <p:spPr>
          <a:xfrm>
            <a:off x="0" y="1319213"/>
            <a:ext cx="12192000" cy="4800600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53251" name="组合 17">
            <a:extLst>
              <a:ext uri="{FF2B5EF4-FFF2-40B4-BE49-F238E27FC236}">
                <a16:creationId xmlns:a16="http://schemas.microsoft.com/office/drawing/2014/main" id="{E6844474-B03A-3382-120A-81270BCE77A5}"/>
              </a:ext>
            </a:extLst>
          </p:cNvPr>
          <p:cNvGrpSpPr>
            <a:grpSpLocks/>
          </p:cNvGrpSpPr>
          <p:nvPr/>
        </p:nvGrpSpPr>
        <p:grpSpPr bwMode="auto">
          <a:xfrm>
            <a:off x="10625138" y="5580063"/>
            <a:ext cx="1566862" cy="1281112"/>
            <a:chOff x="694944" y="2097507"/>
            <a:chExt cx="4538312" cy="3707588"/>
          </a:xfrm>
        </p:grpSpPr>
        <p:pic>
          <p:nvPicPr>
            <p:cNvPr id="53274" name="Picture 20">
              <a:extLst>
                <a:ext uri="{FF2B5EF4-FFF2-40B4-BE49-F238E27FC236}">
                  <a16:creationId xmlns:a16="http://schemas.microsoft.com/office/drawing/2014/main" id="{E8D0F706-5C4B-AD8D-0ADE-FB5A63E95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44" y="2097507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275" name="图片 19">
              <a:extLst>
                <a:ext uri="{FF2B5EF4-FFF2-40B4-BE49-F238E27FC236}">
                  <a16:creationId xmlns:a16="http://schemas.microsoft.com/office/drawing/2014/main" id="{D5CEA2D2-5FDD-CFF5-6C30-8482FD6EC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988446" y="2224991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3252" name="矩形 1">
            <a:extLst>
              <a:ext uri="{FF2B5EF4-FFF2-40B4-BE49-F238E27FC236}">
                <a16:creationId xmlns:a16="http://schemas.microsoft.com/office/drawing/2014/main" id="{1E4B42CA-4E8E-D971-118F-FB5E1550F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3253" name="矩形 23">
            <a:extLst>
              <a:ext uri="{FF2B5EF4-FFF2-40B4-BE49-F238E27FC236}">
                <a16:creationId xmlns:a16="http://schemas.microsoft.com/office/drawing/2014/main" id="{2E295BEF-3A2A-FA87-84A7-1B7679892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177800"/>
            <a:ext cx="81676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Summarization of collecting text data using python</a:t>
            </a:r>
            <a:endParaRPr lang="en-US" altLang="en-US" b="1"/>
          </a:p>
        </p:txBody>
      </p:sp>
      <p:grpSp>
        <p:nvGrpSpPr>
          <p:cNvPr id="53254" name="组合 8">
            <a:extLst>
              <a:ext uri="{FF2B5EF4-FFF2-40B4-BE49-F238E27FC236}">
                <a16:creationId xmlns:a16="http://schemas.microsoft.com/office/drawing/2014/main" id="{DA45ABB6-632D-138F-AF19-531BD78ADEB8}"/>
              </a:ext>
            </a:extLst>
          </p:cNvPr>
          <p:cNvGrpSpPr>
            <a:grpSpLocks/>
          </p:cNvGrpSpPr>
          <p:nvPr/>
        </p:nvGrpSpPr>
        <p:grpSpPr bwMode="auto">
          <a:xfrm>
            <a:off x="212725" y="1565275"/>
            <a:ext cx="546100" cy="541338"/>
            <a:chOff x="6912864" y="3136392"/>
            <a:chExt cx="649224" cy="649224"/>
          </a:xfrm>
        </p:grpSpPr>
        <p:sp>
          <p:nvSpPr>
            <p:cNvPr id="53272" name="Freeform 620">
              <a:extLst>
                <a:ext uri="{FF2B5EF4-FFF2-40B4-BE49-F238E27FC236}">
                  <a16:creationId xmlns:a16="http://schemas.microsoft.com/office/drawing/2014/main" id="{F405920C-ACD3-D80F-A45B-677B92727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7E5B47E-AA56-55FC-26C8-B93006340B73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53255" name="TextBox 13">
            <a:extLst>
              <a:ext uri="{FF2B5EF4-FFF2-40B4-BE49-F238E27FC236}">
                <a16:creationId xmlns:a16="http://schemas.microsoft.com/office/drawing/2014/main" id="{C38342A7-52A1-60E2-B957-683F9BB4F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1666875"/>
            <a:ext cx="8440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Packages?</a:t>
            </a:r>
          </a:p>
        </p:txBody>
      </p:sp>
      <p:grpSp>
        <p:nvGrpSpPr>
          <p:cNvPr id="53256" name="组合 8">
            <a:extLst>
              <a:ext uri="{FF2B5EF4-FFF2-40B4-BE49-F238E27FC236}">
                <a16:creationId xmlns:a16="http://schemas.microsoft.com/office/drawing/2014/main" id="{28892291-651B-5A61-44F0-AD0D9FAF2195}"/>
              </a:ext>
            </a:extLst>
          </p:cNvPr>
          <p:cNvGrpSpPr>
            <a:grpSpLocks/>
          </p:cNvGrpSpPr>
          <p:nvPr/>
        </p:nvGrpSpPr>
        <p:grpSpPr bwMode="auto">
          <a:xfrm>
            <a:off x="212725" y="2370138"/>
            <a:ext cx="546100" cy="541337"/>
            <a:chOff x="6912864" y="3136392"/>
            <a:chExt cx="649224" cy="649224"/>
          </a:xfrm>
        </p:grpSpPr>
        <p:sp>
          <p:nvSpPr>
            <p:cNvPr id="53270" name="Freeform 620">
              <a:extLst>
                <a:ext uri="{FF2B5EF4-FFF2-40B4-BE49-F238E27FC236}">
                  <a16:creationId xmlns:a16="http://schemas.microsoft.com/office/drawing/2014/main" id="{60DF09CE-191E-5790-DC1F-D33B087D5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椭圆 10">
              <a:extLst>
                <a:ext uri="{FF2B5EF4-FFF2-40B4-BE49-F238E27FC236}">
                  <a16:creationId xmlns:a16="http://schemas.microsoft.com/office/drawing/2014/main" id="{B615111F-E2DF-CB3C-D02C-AD91765CA083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53257" name="TextBox 13">
            <a:extLst>
              <a:ext uri="{FF2B5EF4-FFF2-40B4-BE49-F238E27FC236}">
                <a16:creationId xmlns:a16="http://schemas.microsoft.com/office/drawing/2014/main" id="{C855A2AD-53AA-B2E9-88DC-073801DD7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471738"/>
            <a:ext cx="8440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Strategies?</a:t>
            </a:r>
          </a:p>
        </p:txBody>
      </p:sp>
      <p:grpSp>
        <p:nvGrpSpPr>
          <p:cNvPr id="53258" name="组合 8">
            <a:extLst>
              <a:ext uri="{FF2B5EF4-FFF2-40B4-BE49-F238E27FC236}">
                <a16:creationId xmlns:a16="http://schemas.microsoft.com/office/drawing/2014/main" id="{1F53FA25-E5A3-337F-E411-92D6EEC8CC2E}"/>
              </a:ext>
            </a:extLst>
          </p:cNvPr>
          <p:cNvGrpSpPr>
            <a:grpSpLocks/>
          </p:cNvGrpSpPr>
          <p:nvPr/>
        </p:nvGrpSpPr>
        <p:grpSpPr bwMode="auto">
          <a:xfrm>
            <a:off x="242888" y="3213100"/>
            <a:ext cx="546100" cy="541338"/>
            <a:chOff x="6912864" y="3136392"/>
            <a:chExt cx="649224" cy="649224"/>
          </a:xfrm>
        </p:grpSpPr>
        <p:sp>
          <p:nvSpPr>
            <p:cNvPr id="53268" name="Freeform 620">
              <a:extLst>
                <a:ext uri="{FF2B5EF4-FFF2-40B4-BE49-F238E27FC236}">
                  <a16:creationId xmlns:a16="http://schemas.microsoft.com/office/drawing/2014/main" id="{C4ADEFB4-47C7-4C8F-EF7F-B0E8F9988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椭圆 10">
              <a:extLst>
                <a:ext uri="{FF2B5EF4-FFF2-40B4-BE49-F238E27FC236}">
                  <a16:creationId xmlns:a16="http://schemas.microsoft.com/office/drawing/2014/main" id="{10CCD5B8-B5FD-A1FF-4904-69DDDC43CBAB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53259" name="TextBox 13">
            <a:extLst>
              <a:ext uri="{FF2B5EF4-FFF2-40B4-BE49-F238E27FC236}">
                <a16:creationId xmlns:a16="http://schemas.microsoft.com/office/drawing/2014/main" id="{0E16CD35-B829-D214-2585-2BB45D51C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388" y="3314700"/>
            <a:ext cx="84407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Steps?</a:t>
            </a:r>
          </a:p>
        </p:txBody>
      </p:sp>
      <p:grpSp>
        <p:nvGrpSpPr>
          <p:cNvPr id="53260" name="组合 8">
            <a:extLst>
              <a:ext uri="{FF2B5EF4-FFF2-40B4-BE49-F238E27FC236}">
                <a16:creationId xmlns:a16="http://schemas.microsoft.com/office/drawing/2014/main" id="{B28C23EB-E97F-3181-B2B0-D1B13B42A5DC}"/>
              </a:ext>
            </a:extLst>
          </p:cNvPr>
          <p:cNvGrpSpPr>
            <a:grpSpLocks/>
          </p:cNvGrpSpPr>
          <p:nvPr/>
        </p:nvGrpSpPr>
        <p:grpSpPr bwMode="auto">
          <a:xfrm>
            <a:off x="242888" y="4067175"/>
            <a:ext cx="546100" cy="541338"/>
            <a:chOff x="6912864" y="3136392"/>
            <a:chExt cx="649224" cy="649224"/>
          </a:xfrm>
        </p:grpSpPr>
        <p:sp>
          <p:nvSpPr>
            <p:cNvPr id="53266" name="Freeform 620">
              <a:extLst>
                <a:ext uri="{FF2B5EF4-FFF2-40B4-BE49-F238E27FC236}">
                  <a16:creationId xmlns:a16="http://schemas.microsoft.com/office/drawing/2014/main" id="{544CCFFD-9533-6BB1-41A0-F6622D7FC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椭圆 10">
              <a:extLst>
                <a:ext uri="{FF2B5EF4-FFF2-40B4-BE49-F238E27FC236}">
                  <a16:creationId xmlns:a16="http://schemas.microsoft.com/office/drawing/2014/main" id="{04DECE02-0C4A-3D54-D128-365537623826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53261" name="TextBox 13">
            <a:extLst>
              <a:ext uri="{FF2B5EF4-FFF2-40B4-BE49-F238E27FC236}">
                <a16:creationId xmlns:a16="http://schemas.microsoft.com/office/drawing/2014/main" id="{76C1BFBC-4356-70CF-98DE-5C292C463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388" y="4168775"/>
            <a:ext cx="84407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Structure?</a:t>
            </a:r>
          </a:p>
        </p:txBody>
      </p:sp>
      <p:grpSp>
        <p:nvGrpSpPr>
          <p:cNvPr id="53262" name="组合 8">
            <a:extLst>
              <a:ext uri="{FF2B5EF4-FFF2-40B4-BE49-F238E27FC236}">
                <a16:creationId xmlns:a16="http://schemas.microsoft.com/office/drawing/2014/main" id="{77661B70-265C-C05F-B3B1-1E7F2AA994A0}"/>
              </a:ext>
            </a:extLst>
          </p:cNvPr>
          <p:cNvGrpSpPr>
            <a:grpSpLocks/>
          </p:cNvGrpSpPr>
          <p:nvPr/>
        </p:nvGrpSpPr>
        <p:grpSpPr bwMode="auto">
          <a:xfrm>
            <a:off x="254000" y="4981575"/>
            <a:ext cx="546100" cy="541338"/>
            <a:chOff x="6912864" y="3136392"/>
            <a:chExt cx="649224" cy="649224"/>
          </a:xfrm>
        </p:grpSpPr>
        <p:sp>
          <p:nvSpPr>
            <p:cNvPr id="53264" name="Freeform 620">
              <a:extLst>
                <a:ext uri="{FF2B5EF4-FFF2-40B4-BE49-F238E27FC236}">
                  <a16:creationId xmlns:a16="http://schemas.microsoft.com/office/drawing/2014/main" id="{56E9D570-C12C-5DF9-ED56-65006E76A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椭圆 10">
              <a:extLst>
                <a:ext uri="{FF2B5EF4-FFF2-40B4-BE49-F238E27FC236}">
                  <a16:creationId xmlns:a16="http://schemas.microsoft.com/office/drawing/2014/main" id="{730301A9-3993-7702-B94D-2AD94D72F485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53263" name="TextBox 13">
            <a:extLst>
              <a:ext uri="{FF2B5EF4-FFF2-40B4-BE49-F238E27FC236}">
                <a16:creationId xmlns:a16="http://schemas.microsoft.com/office/drawing/2014/main" id="{43B1DDD7-0A99-F1FB-E2FD-20ED33DE5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5083175"/>
            <a:ext cx="8440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Save?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图片 20">
            <a:extLst>
              <a:ext uri="{FF2B5EF4-FFF2-40B4-BE49-F238E27FC236}">
                <a16:creationId xmlns:a16="http://schemas.microsoft.com/office/drawing/2014/main" id="{EE35CD45-3B8D-A0A9-BB96-61AF3EF26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54013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矩形 6">
            <a:extLst>
              <a:ext uri="{FF2B5EF4-FFF2-40B4-BE49-F238E27FC236}">
                <a16:creationId xmlns:a16="http://schemas.microsoft.com/office/drawing/2014/main" id="{47F7C88B-35E2-FA15-8FF6-316658F06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55300" name="组合 13">
            <a:extLst>
              <a:ext uri="{FF2B5EF4-FFF2-40B4-BE49-F238E27FC236}">
                <a16:creationId xmlns:a16="http://schemas.microsoft.com/office/drawing/2014/main" id="{DE0FE1EC-05D8-59BF-D2A9-FF18E676012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04025" y="3178175"/>
            <a:ext cx="5578475" cy="3481388"/>
            <a:chOff x="0" y="0"/>
            <a:chExt cx="5324473" cy="3322983"/>
          </a:xfrm>
        </p:grpSpPr>
        <p:pic>
          <p:nvPicPr>
            <p:cNvPr id="55305" name="图片 14">
              <a:extLst>
                <a:ext uri="{FF2B5EF4-FFF2-40B4-BE49-F238E27FC236}">
                  <a16:creationId xmlns:a16="http://schemas.microsoft.com/office/drawing/2014/main" id="{A98F908D-D027-921B-708D-F3AA070681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306" name="图片 15">
              <a:extLst>
                <a:ext uri="{FF2B5EF4-FFF2-40B4-BE49-F238E27FC236}">
                  <a16:creationId xmlns:a16="http://schemas.microsoft.com/office/drawing/2014/main" id="{5BA38A91-06B5-88CA-D25E-AA5C95AD0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301" name="文本框 12">
            <a:extLst>
              <a:ext uri="{FF2B5EF4-FFF2-40B4-BE49-F238E27FC236}">
                <a16:creationId xmlns:a16="http://schemas.microsoft.com/office/drawing/2014/main" id="{121C14FC-3399-ACB1-6B2F-9DB222306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25" y="2900363"/>
            <a:ext cx="57007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7200" b="1">
                <a:solidFill>
                  <a:srgbClr val="1C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 you</a:t>
            </a:r>
            <a:endParaRPr lang="zh-CN" altLang="en-US" sz="7200" b="1">
              <a:solidFill>
                <a:srgbClr val="1C488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5302" name="直接连接符 58">
            <a:extLst>
              <a:ext uri="{FF2B5EF4-FFF2-40B4-BE49-F238E27FC236}">
                <a16:creationId xmlns:a16="http://schemas.microsoft.com/office/drawing/2014/main" id="{B4274BDB-DE41-21FF-71D8-867513717ED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30563" y="4137025"/>
            <a:ext cx="5251450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303" name="Date Placeholder 1">
            <a:extLst>
              <a:ext uri="{FF2B5EF4-FFF2-40B4-BE49-F238E27FC236}">
                <a16:creationId xmlns:a16="http://schemas.microsoft.com/office/drawing/2014/main" id="{1B5B0FDF-F7B4-69C7-3CB3-C21102D31A6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69FBB408-F9B7-44B6-849D-1B27D3C3CEA1}" type="datetime1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2025/2/24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55304" name="Slide Number Placeholder 2">
            <a:extLst>
              <a:ext uri="{FF2B5EF4-FFF2-40B4-BE49-F238E27FC236}">
                <a16:creationId xmlns:a16="http://schemas.microsoft.com/office/drawing/2014/main" id="{5414C498-9EC0-8442-2A0A-31194CD97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688193D1-B732-403B-AC21-6CEF77E6FFAA}" type="slidenum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36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8CA84C9-6943-02E6-5DDF-0DA10074CD8D}"/>
              </a:ext>
            </a:extLst>
          </p:cNvPr>
          <p:cNvSpPr/>
          <p:nvPr/>
        </p:nvSpPr>
        <p:spPr>
          <a:xfrm>
            <a:off x="0" y="1319213"/>
            <a:ext cx="12192000" cy="4800600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6147" name="组合 8">
            <a:extLst>
              <a:ext uri="{FF2B5EF4-FFF2-40B4-BE49-F238E27FC236}">
                <a16:creationId xmlns:a16="http://schemas.microsoft.com/office/drawing/2014/main" id="{25C3556B-330F-55A9-DC65-2B13D4C57BBF}"/>
              </a:ext>
            </a:extLst>
          </p:cNvPr>
          <p:cNvGrpSpPr>
            <a:grpSpLocks/>
          </p:cNvGrpSpPr>
          <p:nvPr/>
        </p:nvGrpSpPr>
        <p:grpSpPr bwMode="auto">
          <a:xfrm>
            <a:off x="212725" y="1565275"/>
            <a:ext cx="546100" cy="541338"/>
            <a:chOff x="6912864" y="3136392"/>
            <a:chExt cx="649224" cy="649224"/>
          </a:xfrm>
        </p:grpSpPr>
        <p:sp>
          <p:nvSpPr>
            <p:cNvPr id="6159" name="Freeform 620">
              <a:extLst>
                <a:ext uri="{FF2B5EF4-FFF2-40B4-BE49-F238E27FC236}">
                  <a16:creationId xmlns:a16="http://schemas.microsoft.com/office/drawing/2014/main" id="{2E0E5CA1-C65D-E03B-7B58-D517E5482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B74CE290-8D76-A41D-1D96-9D97BB47BFDD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grpSp>
        <p:nvGrpSpPr>
          <p:cNvPr id="6148" name="组合 17">
            <a:extLst>
              <a:ext uri="{FF2B5EF4-FFF2-40B4-BE49-F238E27FC236}">
                <a16:creationId xmlns:a16="http://schemas.microsoft.com/office/drawing/2014/main" id="{26B80CAF-12A9-9634-113E-8838C4BEAD2B}"/>
              </a:ext>
            </a:extLst>
          </p:cNvPr>
          <p:cNvGrpSpPr>
            <a:grpSpLocks/>
          </p:cNvGrpSpPr>
          <p:nvPr/>
        </p:nvGrpSpPr>
        <p:grpSpPr bwMode="auto">
          <a:xfrm>
            <a:off x="10625138" y="5580063"/>
            <a:ext cx="1566862" cy="1281112"/>
            <a:chOff x="694944" y="2097507"/>
            <a:chExt cx="4538312" cy="3707588"/>
          </a:xfrm>
        </p:grpSpPr>
        <p:pic>
          <p:nvPicPr>
            <p:cNvPr id="6157" name="Picture 20">
              <a:extLst>
                <a:ext uri="{FF2B5EF4-FFF2-40B4-BE49-F238E27FC236}">
                  <a16:creationId xmlns:a16="http://schemas.microsoft.com/office/drawing/2014/main" id="{99FDA324-70B8-D522-E876-4C0DA3577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44" y="2097507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58" name="图片 19">
              <a:extLst>
                <a:ext uri="{FF2B5EF4-FFF2-40B4-BE49-F238E27FC236}">
                  <a16:creationId xmlns:a16="http://schemas.microsoft.com/office/drawing/2014/main" id="{E0CAEC3A-AB75-F8B3-89F2-08BB78E82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988446" y="2224991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9" name="TextBox 13">
            <a:extLst>
              <a:ext uri="{FF2B5EF4-FFF2-40B4-BE49-F238E27FC236}">
                <a16:creationId xmlns:a16="http://schemas.microsoft.com/office/drawing/2014/main" id="{ABBA4F0F-6C2F-E724-4863-5DD6D6F44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1666875"/>
            <a:ext cx="10809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Web scraping is a computer software technique of extracting information from websites.</a:t>
            </a:r>
          </a:p>
        </p:txBody>
      </p:sp>
      <p:sp>
        <p:nvSpPr>
          <p:cNvPr id="6150" name="矩形 1">
            <a:extLst>
              <a:ext uri="{FF2B5EF4-FFF2-40B4-BE49-F238E27FC236}">
                <a16:creationId xmlns:a16="http://schemas.microsoft.com/office/drawing/2014/main" id="{71667735-0B15-FAA1-206F-791B7A204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6151" name="矩形 23">
            <a:extLst>
              <a:ext uri="{FF2B5EF4-FFF2-40B4-BE49-F238E27FC236}">
                <a16:creationId xmlns:a16="http://schemas.microsoft.com/office/drawing/2014/main" id="{43316B1A-AA01-4D6A-64DB-5440867F2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07963"/>
            <a:ext cx="2336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Web Scraping</a:t>
            </a:r>
          </a:p>
        </p:txBody>
      </p:sp>
      <p:sp>
        <p:nvSpPr>
          <p:cNvPr id="6152" name="TextBox 13">
            <a:extLst>
              <a:ext uri="{FF2B5EF4-FFF2-40B4-BE49-F238E27FC236}">
                <a16:creationId xmlns:a16="http://schemas.microsoft.com/office/drawing/2014/main" id="{5BE766F5-81D3-D9AE-79A7-65AD3E0BC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4006850"/>
            <a:ext cx="88153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2000" b="1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53" name="TextBox 13">
            <a:extLst>
              <a:ext uri="{FF2B5EF4-FFF2-40B4-BE49-F238E27FC236}">
                <a16:creationId xmlns:a16="http://schemas.microsoft.com/office/drawing/2014/main" id="{F8EE4467-DDFC-4D3E-BF73-FB951D203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5243513"/>
            <a:ext cx="881538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2000" b="1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54" name="Date Placeholder 3">
            <a:extLst>
              <a:ext uri="{FF2B5EF4-FFF2-40B4-BE49-F238E27FC236}">
                <a16:creationId xmlns:a16="http://schemas.microsoft.com/office/drawing/2014/main" id="{CF7DE4E9-EC3C-90A4-7BE1-6827C66B0A4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8E316289-71BE-45B3-8BEB-0A4C934B04F5}" type="datetime1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2025/2/24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6155" name="Slide Number Placeholder 4">
            <a:extLst>
              <a:ext uri="{FF2B5EF4-FFF2-40B4-BE49-F238E27FC236}">
                <a16:creationId xmlns:a16="http://schemas.microsoft.com/office/drawing/2014/main" id="{FE5913D3-5828-7D7C-7276-018D958E4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F97D762A-499B-4F62-B8E1-7178DD8299B7}" type="slidenum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4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6156" name="Picture 2">
            <a:extLst>
              <a:ext uri="{FF2B5EF4-FFF2-40B4-BE49-F238E27FC236}">
                <a16:creationId xmlns:a16="http://schemas.microsoft.com/office/drawing/2014/main" id="{BD38CB9D-49EA-C5FA-9D6A-32EE80AC5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2584450"/>
            <a:ext cx="6313488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3468662-49B2-B734-7DC6-D1CE2F930BEC}"/>
              </a:ext>
            </a:extLst>
          </p:cNvPr>
          <p:cNvSpPr/>
          <p:nvPr/>
        </p:nvSpPr>
        <p:spPr>
          <a:xfrm>
            <a:off x="0" y="1319213"/>
            <a:ext cx="12192000" cy="4800600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6147" name="组合 8">
            <a:extLst>
              <a:ext uri="{FF2B5EF4-FFF2-40B4-BE49-F238E27FC236}">
                <a16:creationId xmlns:a16="http://schemas.microsoft.com/office/drawing/2014/main" id="{C7DCCCE3-87D4-1664-10A6-D574D9576C13}"/>
              </a:ext>
            </a:extLst>
          </p:cNvPr>
          <p:cNvGrpSpPr>
            <a:grpSpLocks/>
          </p:cNvGrpSpPr>
          <p:nvPr/>
        </p:nvGrpSpPr>
        <p:grpSpPr bwMode="auto">
          <a:xfrm>
            <a:off x="212725" y="1565275"/>
            <a:ext cx="546100" cy="541338"/>
            <a:chOff x="6912864" y="3136392"/>
            <a:chExt cx="649224" cy="649224"/>
          </a:xfrm>
        </p:grpSpPr>
        <p:sp>
          <p:nvSpPr>
            <p:cNvPr id="7183" name="Freeform 620">
              <a:extLst>
                <a:ext uri="{FF2B5EF4-FFF2-40B4-BE49-F238E27FC236}">
                  <a16:creationId xmlns:a16="http://schemas.microsoft.com/office/drawing/2014/main" id="{4205A079-3B11-8BE4-A689-3C0728C79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6 w 287"/>
                <a:gd name="T1" fmla="*/ 2147483646 h 283"/>
                <a:gd name="T2" fmla="*/ 2147483646 w 287"/>
                <a:gd name="T3" fmla="*/ 2147483646 h 283"/>
                <a:gd name="T4" fmla="*/ 2147483646 w 287"/>
                <a:gd name="T5" fmla="*/ 0 h 283"/>
                <a:gd name="T6" fmla="*/ 2147483646 w 287"/>
                <a:gd name="T7" fmla="*/ 2147483646 h 283"/>
                <a:gd name="T8" fmla="*/ 2147483646 w 287"/>
                <a:gd name="T9" fmla="*/ 2147483646 h 283"/>
                <a:gd name="T10" fmla="*/ 0 w 287"/>
                <a:gd name="T11" fmla="*/ 2147483646 h 283"/>
                <a:gd name="T12" fmla="*/ 2147483646 w 287"/>
                <a:gd name="T13" fmla="*/ 2147483646 h 283"/>
                <a:gd name="T14" fmla="*/ 2147483646 w 287"/>
                <a:gd name="T15" fmla="*/ 2147483646 h 283"/>
                <a:gd name="T16" fmla="*/ 2147483646 w 287"/>
                <a:gd name="T17" fmla="*/ 2147483646 h 283"/>
                <a:gd name="T18" fmla="*/ 2147483646 w 287"/>
                <a:gd name="T19" fmla="*/ 2147483646 h 283"/>
                <a:gd name="T20" fmla="*/ 2147483646 w 287"/>
                <a:gd name="T21" fmla="*/ 2147483646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C5A272D-8E32-37D2-171D-C5743CF1DE4C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grpSp>
        <p:nvGrpSpPr>
          <p:cNvPr id="7172" name="组合 17">
            <a:extLst>
              <a:ext uri="{FF2B5EF4-FFF2-40B4-BE49-F238E27FC236}">
                <a16:creationId xmlns:a16="http://schemas.microsoft.com/office/drawing/2014/main" id="{D8D94897-C721-5CC6-3844-B6396ED3EA3E}"/>
              </a:ext>
            </a:extLst>
          </p:cNvPr>
          <p:cNvGrpSpPr>
            <a:grpSpLocks/>
          </p:cNvGrpSpPr>
          <p:nvPr/>
        </p:nvGrpSpPr>
        <p:grpSpPr bwMode="auto">
          <a:xfrm>
            <a:off x="10625138" y="5580063"/>
            <a:ext cx="1566862" cy="1281112"/>
            <a:chOff x="694944" y="2097507"/>
            <a:chExt cx="4538312" cy="3707588"/>
          </a:xfrm>
        </p:grpSpPr>
        <p:pic>
          <p:nvPicPr>
            <p:cNvPr id="7181" name="Picture 20">
              <a:extLst>
                <a:ext uri="{FF2B5EF4-FFF2-40B4-BE49-F238E27FC236}">
                  <a16:creationId xmlns:a16="http://schemas.microsoft.com/office/drawing/2014/main" id="{6AAFC289-BE8A-820B-269A-F519F2088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44" y="2097507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2" name="图片 19">
              <a:extLst>
                <a:ext uri="{FF2B5EF4-FFF2-40B4-BE49-F238E27FC236}">
                  <a16:creationId xmlns:a16="http://schemas.microsoft.com/office/drawing/2014/main" id="{69D56BDE-CABA-CCB3-61FE-F637F120F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988446" y="2224991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9" name="TextBox 13">
            <a:extLst>
              <a:ext uri="{FF2B5EF4-FFF2-40B4-BE49-F238E27FC236}">
                <a16:creationId xmlns:a16="http://schemas.microsoft.com/office/drawing/2014/main" id="{0C47BA0A-AE8E-A16E-873A-670D89411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1666875"/>
            <a:ext cx="1050925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Transform unstructured data (HTML format) on the web into structured data (database or spreadsheet).</a:t>
            </a:r>
          </a:p>
        </p:txBody>
      </p:sp>
      <p:sp>
        <p:nvSpPr>
          <p:cNvPr id="7174" name="矩形 1">
            <a:extLst>
              <a:ext uri="{FF2B5EF4-FFF2-40B4-BE49-F238E27FC236}">
                <a16:creationId xmlns:a16="http://schemas.microsoft.com/office/drawing/2014/main" id="{D1CA1A5E-90F8-4568-2CAC-498027900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175" name="矩形 23">
            <a:extLst>
              <a:ext uri="{FF2B5EF4-FFF2-40B4-BE49-F238E27FC236}">
                <a16:creationId xmlns:a16="http://schemas.microsoft.com/office/drawing/2014/main" id="{3A417151-5363-1501-7027-517B4C58B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07963"/>
            <a:ext cx="2336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Web Scraping</a:t>
            </a:r>
          </a:p>
        </p:txBody>
      </p:sp>
      <p:sp>
        <p:nvSpPr>
          <p:cNvPr id="7176" name="TextBox 13">
            <a:extLst>
              <a:ext uri="{FF2B5EF4-FFF2-40B4-BE49-F238E27FC236}">
                <a16:creationId xmlns:a16="http://schemas.microsoft.com/office/drawing/2014/main" id="{27E5868E-970E-290B-6A13-5B91B7081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4006850"/>
            <a:ext cx="88153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2000" b="1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77" name="TextBox 13">
            <a:extLst>
              <a:ext uri="{FF2B5EF4-FFF2-40B4-BE49-F238E27FC236}">
                <a16:creationId xmlns:a16="http://schemas.microsoft.com/office/drawing/2014/main" id="{160B842C-D63C-7261-1392-AF64D9770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5243513"/>
            <a:ext cx="881538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2000" b="1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78" name="Date Placeholder 3">
            <a:extLst>
              <a:ext uri="{FF2B5EF4-FFF2-40B4-BE49-F238E27FC236}">
                <a16:creationId xmlns:a16="http://schemas.microsoft.com/office/drawing/2014/main" id="{450798E7-8BBF-A99E-783B-DE0ED789D8C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09FE741B-4E64-4B67-ADD5-3A7042A2A1B9}" type="datetime1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2025/2/24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7179" name="Slide Number Placeholder 4">
            <a:extLst>
              <a:ext uri="{FF2B5EF4-FFF2-40B4-BE49-F238E27FC236}">
                <a16:creationId xmlns:a16="http://schemas.microsoft.com/office/drawing/2014/main" id="{91E6E4EF-AE95-C4FC-8463-65F1624A9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C63DCBFB-25D9-4641-8152-553A796B1711}" type="slidenum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5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7180" name="Picture 2" descr="web_scraping">
            <a:extLst>
              <a:ext uri="{FF2B5EF4-FFF2-40B4-BE49-F238E27FC236}">
                <a16:creationId xmlns:a16="http://schemas.microsoft.com/office/drawing/2014/main" id="{C319065B-AF8B-1BE7-D256-D5A102D23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630488"/>
            <a:ext cx="6062663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E0CC0C2-C9F4-60D5-BE92-B83AF64794A7}"/>
              </a:ext>
            </a:extLst>
          </p:cNvPr>
          <p:cNvSpPr/>
          <p:nvPr/>
        </p:nvSpPr>
        <p:spPr>
          <a:xfrm>
            <a:off x="0" y="1319213"/>
            <a:ext cx="12192000" cy="4800600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9219" name="组合 17">
            <a:extLst>
              <a:ext uri="{FF2B5EF4-FFF2-40B4-BE49-F238E27FC236}">
                <a16:creationId xmlns:a16="http://schemas.microsoft.com/office/drawing/2014/main" id="{38D00C20-5DED-3532-5552-2174C7D2BD56}"/>
              </a:ext>
            </a:extLst>
          </p:cNvPr>
          <p:cNvGrpSpPr>
            <a:grpSpLocks/>
          </p:cNvGrpSpPr>
          <p:nvPr/>
        </p:nvGrpSpPr>
        <p:grpSpPr bwMode="auto">
          <a:xfrm>
            <a:off x="10625138" y="5580063"/>
            <a:ext cx="1566862" cy="1281112"/>
            <a:chOff x="694944" y="2097507"/>
            <a:chExt cx="4538312" cy="3707588"/>
          </a:xfrm>
        </p:grpSpPr>
        <p:pic>
          <p:nvPicPr>
            <p:cNvPr id="9226" name="Picture 20">
              <a:extLst>
                <a:ext uri="{FF2B5EF4-FFF2-40B4-BE49-F238E27FC236}">
                  <a16:creationId xmlns:a16="http://schemas.microsoft.com/office/drawing/2014/main" id="{F1CDA04E-9DD8-337A-2FAE-5DE2D41C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44" y="2097507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7" name="图片 19">
              <a:extLst>
                <a:ext uri="{FF2B5EF4-FFF2-40B4-BE49-F238E27FC236}">
                  <a16:creationId xmlns:a16="http://schemas.microsoft.com/office/drawing/2014/main" id="{675C847D-84A9-CD91-5837-24C071C6C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988446" y="2224991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220" name="矩形 1">
            <a:extLst>
              <a:ext uri="{FF2B5EF4-FFF2-40B4-BE49-F238E27FC236}">
                <a16:creationId xmlns:a16="http://schemas.microsoft.com/office/drawing/2014/main" id="{A8C7A059-7D24-17DD-F27B-AF106B893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9221" name="矩形 23">
            <a:extLst>
              <a:ext uri="{FF2B5EF4-FFF2-40B4-BE49-F238E27FC236}">
                <a16:creationId xmlns:a16="http://schemas.microsoft.com/office/drawing/2014/main" id="{FEE84359-D5DD-2592-6D06-F11136450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07963"/>
            <a:ext cx="32813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Why Web Scraping?</a:t>
            </a:r>
          </a:p>
        </p:txBody>
      </p:sp>
      <p:sp>
        <p:nvSpPr>
          <p:cNvPr id="9222" name="Date Placeholder 1">
            <a:extLst>
              <a:ext uri="{FF2B5EF4-FFF2-40B4-BE49-F238E27FC236}">
                <a16:creationId xmlns:a16="http://schemas.microsoft.com/office/drawing/2014/main" id="{0BD8DC41-A9FB-15C2-C2AD-0ED576E9C9B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479494EE-26B2-44AD-BB08-065BD3AAD090}" type="datetime1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2025/2/24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9223" name="Slide Number Placeholder 2">
            <a:extLst>
              <a:ext uri="{FF2B5EF4-FFF2-40B4-BE49-F238E27FC236}">
                <a16:creationId xmlns:a16="http://schemas.microsoft.com/office/drawing/2014/main" id="{D7249350-87DB-73B2-1023-EB0C82DD4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3F14D212-37EB-45B2-B0E0-3C53E192D19E}" type="slidenum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6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9224" name="Picture 1">
            <a:extLst>
              <a:ext uri="{FF2B5EF4-FFF2-40B4-BE49-F238E27FC236}">
                <a16:creationId xmlns:a16="http://schemas.microsoft.com/office/drawing/2014/main" id="{1214C975-CE65-E9E3-6784-7EDA7BC00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75" y="1427163"/>
            <a:ext cx="7772400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5" name="AutoShape 7">
            <a:extLst>
              <a:ext uri="{FF2B5EF4-FFF2-40B4-BE49-F238E27FC236}">
                <a16:creationId xmlns:a16="http://schemas.microsoft.com/office/drawing/2014/main" id="{BD118C29-D2CF-5826-2314-AFED67DA8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2675" y="1698625"/>
            <a:ext cx="2276475" cy="4356100"/>
          </a:xfrm>
          <a:prstGeom prst="wedgeRoundRectCallout">
            <a:avLst>
              <a:gd name="adj1" fmla="val -47856"/>
              <a:gd name="adj2" fmla="val -5573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ea typeface="MS PGothic" panose="020B0600070205080204" pitchFamily="34" charset="-128"/>
              </a:rPr>
              <a:t>Q: How does a search engine know that all these pages contain the query terms?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ea typeface="MS PGothic" panose="020B0600070205080204" pitchFamily="34" charset="-128"/>
              </a:rPr>
              <a:t>A: Because all of those pages have been crawled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F3176C5-80AA-F443-C7AC-66FAF47E4282}"/>
              </a:ext>
            </a:extLst>
          </p:cNvPr>
          <p:cNvSpPr/>
          <p:nvPr/>
        </p:nvSpPr>
        <p:spPr>
          <a:xfrm>
            <a:off x="0" y="1319213"/>
            <a:ext cx="12192000" cy="4800600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10243" name="组合 17">
            <a:extLst>
              <a:ext uri="{FF2B5EF4-FFF2-40B4-BE49-F238E27FC236}">
                <a16:creationId xmlns:a16="http://schemas.microsoft.com/office/drawing/2014/main" id="{80796D6F-8EF8-C839-A12F-93C6CC4F2871}"/>
              </a:ext>
            </a:extLst>
          </p:cNvPr>
          <p:cNvGrpSpPr>
            <a:grpSpLocks/>
          </p:cNvGrpSpPr>
          <p:nvPr/>
        </p:nvGrpSpPr>
        <p:grpSpPr bwMode="auto">
          <a:xfrm>
            <a:off x="10625138" y="5580063"/>
            <a:ext cx="1566862" cy="1281112"/>
            <a:chOff x="694944" y="2097507"/>
            <a:chExt cx="4538312" cy="3707588"/>
          </a:xfrm>
        </p:grpSpPr>
        <p:pic>
          <p:nvPicPr>
            <p:cNvPr id="10249" name="Picture 20">
              <a:extLst>
                <a:ext uri="{FF2B5EF4-FFF2-40B4-BE49-F238E27FC236}">
                  <a16:creationId xmlns:a16="http://schemas.microsoft.com/office/drawing/2014/main" id="{7775BB75-A27E-7B3B-D441-104F2467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44" y="2097507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0" name="图片 19">
              <a:extLst>
                <a:ext uri="{FF2B5EF4-FFF2-40B4-BE49-F238E27FC236}">
                  <a16:creationId xmlns:a16="http://schemas.microsoft.com/office/drawing/2014/main" id="{F1AE6993-9227-3C0F-BD3C-1BD7E6C87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988446" y="2224991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44" name="矩形 1">
            <a:extLst>
              <a:ext uri="{FF2B5EF4-FFF2-40B4-BE49-F238E27FC236}">
                <a16:creationId xmlns:a16="http://schemas.microsoft.com/office/drawing/2014/main" id="{7D030182-C4B0-AE22-E991-F0C68A603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245" name="矩形 23">
            <a:extLst>
              <a:ext uri="{FF2B5EF4-FFF2-40B4-BE49-F238E27FC236}">
                <a16:creationId xmlns:a16="http://schemas.microsoft.com/office/drawing/2014/main" id="{188827F5-94B9-4128-095D-727C0B017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07963"/>
            <a:ext cx="32813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Why Web Scraping?</a:t>
            </a:r>
          </a:p>
        </p:txBody>
      </p:sp>
      <p:sp>
        <p:nvSpPr>
          <p:cNvPr id="10246" name="Date Placeholder 1">
            <a:extLst>
              <a:ext uri="{FF2B5EF4-FFF2-40B4-BE49-F238E27FC236}">
                <a16:creationId xmlns:a16="http://schemas.microsoft.com/office/drawing/2014/main" id="{3CC10043-8646-87F6-877C-E289B6E64D7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51170F45-4D91-468B-B3D7-670C5C15D01C}" type="datetime1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2025/2/24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0247" name="Slide Number Placeholder 2">
            <a:extLst>
              <a:ext uri="{FF2B5EF4-FFF2-40B4-BE49-F238E27FC236}">
                <a16:creationId xmlns:a16="http://schemas.microsoft.com/office/drawing/2014/main" id="{6D25B14D-B059-2417-0063-710865FE5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D44A1B37-C97A-491E-B2B8-D2C26053B419}" type="slidenum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7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7177" name="TextBox 13">
            <a:extLst>
              <a:ext uri="{FF2B5EF4-FFF2-40B4-BE49-F238E27FC236}">
                <a16:creationId xmlns:a16="http://schemas.microsoft.com/office/drawing/2014/main" id="{D4DC2ACD-E3A6-BDE2-DAE9-FB1A2296C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1666875"/>
            <a:ext cx="10377488" cy="387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What should we search?</a:t>
            </a: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2000" b="1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Every document on the web answers at least one question.</a:t>
            </a: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2000" b="1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Every time a search engine adds another document, the number of questions it can answer increases</a:t>
            </a: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2000" b="1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Adding many poor-quality documents increases the burden on the ranking process to find only the best documents to show to the user</a:t>
            </a: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2000" b="1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2000">
                <a:solidFill>
                  <a:srgbClr val="FF0000"/>
                </a:solidFill>
              </a:rPr>
              <a:t>Web crawling discuss strategies for storing documents and keeping those documents up-to-date!!!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B53E579-2142-F9D0-1F55-3699C245CA77}"/>
              </a:ext>
            </a:extLst>
          </p:cNvPr>
          <p:cNvSpPr/>
          <p:nvPr/>
        </p:nvSpPr>
        <p:spPr>
          <a:xfrm>
            <a:off x="0" y="1319213"/>
            <a:ext cx="12192000" cy="4800600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11267" name="组合 17">
            <a:extLst>
              <a:ext uri="{FF2B5EF4-FFF2-40B4-BE49-F238E27FC236}">
                <a16:creationId xmlns:a16="http://schemas.microsoft.com/office/drawing/2014/main" id="{58A58CD7-E6C3-B967-4170-EAA737C9A0A9}"/>
              </a:ext>
            </a:extLst>
          </p:cNvPr>
          <p:cNvGrpSpPr>
            <a:grpSpLocks/>
          </p:cNvGrpSpPr>
          <p:nvPr/>
        </p:nvGrpSpPr>
        <p:grpSpPr bwMode="auto">
          <a:xfrm>
            <a:off x="10625138" y="5580063"/>
            <a:ext cx="1566862" cy="1281112"/>
            <a:chOff x="694944" y="2097507"/>
            <a:chExt cx="4538312" cy="3707588"/>
          </a:xfrm>
        </p:grpSpPr>
        <p:pic>
          <p:nvPicPr>
            <p:cNvPr id="11273" name="Picture 20">
              <a:extLst>
                <a:ext uri="{FF2B5EF4-FFF2-40B4-BE49-F238E27FC236}">
                  <a16:creationId xmlns:a16="http://schemas.microsoft.com/office/drawing/2014/main" id="{F5F981DB-A6A3-6F3E-BC33-50D5E1D3E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44" y="2097507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74" name="图片 19">
              <a:extLst>
                <a:ext uri="{FF2B5EF4-FFF2-40B4-BE49-F238E27FC236}">
                  <a16:creationId xmlns:a16="http://schemas.microsoft.com/office/drawing/2014/main" id="{2FBEFFF7-70EF-F16A-2037-5B5EA9628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988446" y="2224991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268" name="矩形 1">
            <a:extLst>
              <a:ext uri="{FF2B5EF4-FFF2-40B4-BE49-F238E27FC236}">
                <a16:creationId xmlns:a16="http://schemas.microsoft.com/office/drawing/2014/main" id="{66044C47-E81D-64BA-EE48-0C5496005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1269" name="矩形 23">
            <a:extLst>
              <a:ext uri="{FF2B5EF4-FFF2-40B4-BE49-F238E27FC236}">
                <a16:creationId xmlns:a16="http://schemas.microsoft.com/office/drawing/2014/main" id="{80E04A52-7BAA-9EC3-6EC2-13D8BE3E0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07963"/>
            <a:ext cx="32813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Why Web Scraping?</a:t>
            </a:r>
          </a:p>
        </p:txBody>
      </p:sp>
      <p:sp>
        <p:nvSpPr>
          <p:cNvPr id="11270" name="Date Placeholder 1">
            <a:extLst>
              <a:ext uri="{FF2B5EF4-FFF2-40B4-BE49-F238E27FC236}">
                <a16:creationId xmlns:a16="http://schemas.microsoft.com/office/drawing/2014/main" id="{23E743F5-C109-D8AB-30F2-E43515D7BC2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D2B36533-3206-407B-9757-120B659863EA}" type="datetime1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2025/2/24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1271" name="Slide Number Placeholder 2">
            <a:extLst>
              <a:ext uri="{FF2B5EF4-FFF2-40B4-BE49-F238E27FC236}">
                <a16:creationId xmlns:a16="http://schemas.microsoft.com/office/drawing/2014/main" id="{EE978CEA-6732-615E-86C2-F5574597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6C0C3933-2718-4594-8F09-E9F285189888}" type="slidenum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8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11272" name="Picture 1">
            <a:extLst>
              <a:ext uri="{FF2B5EF4-FFF2-40B4-BE49-F238E27FC236}">
                <a16:creationId xmlns:a16="http://schemas.microsoft.com/office/drawing/2014/main" id="{320E84C9-4E7B-55D8-6064-695ECA6BD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1473200"/>
            <a:ext cx="6621462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06859F37-4C9F-64B6-8B37-0FAE724DCB72}"/>
              </a:ext>
            </a:extLst>
          </p:cNvPr>
          <p:cNvSpPr/>
          <p:nvPr/>
        </p:nvSpPr>
        <p:spPr>
          <a:xfrm>
            <a:off x="0" y="1319213"/>
            <a:ext cx="12192000" cy="4800600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12291" name="组合 17">
            <a:extLst>
              <a:ext uri="{FF2B5EF4-FFF2-40B4-BE49-F238E27FC236}">
                <a16:creationId xmlns:a16="http://schemas.microsoft.com/office/drawing/2014/main" id="{8611F463-FC71-00F5-0130-B94138749F05}"/>
              </a:ext>
            </a:extLst>
          </p:cNvPr>
          <p:cNvGrpSpPr>
            <a:grpSpLocks/>
          </p:cNvGrpSpPr>
          <p:nvPr/>
        </p:nvGrpSpPr>
        <p:grpSpPr bwMode="auto">
          <a:xfrm>
            <a:off x="10625138" y="5580063"/>
            <a:ext cx="1566862" cy="1281112"/>
            <a:chOff x="694944" y="2097507"/>
            <a:chExt cx="4538312" cy="3707588"/>
          </a:xfrm>
        </p:grpSpPr>
        <p:pic>
          <p:nvPicPr>
            <p:cNvPr id="12297" name="Picture 20">
              <a:extLst>
                <a:ext uri="{FF2B5EF4-FFF2-40B4-BE49-F238E27FC236}">
                  <a16:creationId xmlns:a16="http://schemas.microsoft.com/office/drawing/2014/main" id="{E0BC6E80-8260-AD6E-29C5-4713A5957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44" y="2097507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8" name="图片 19">
              <a:extLst>
                <a:ext uri="{FF2B5EF4-FFF2-40B4-BE49-F238E27FC236}">
                  <a16:creationId xmlns:a16="http://schemas.microsoft.com/office/drawing/2014/main" id="{B28EA2F5-4C5E-B1FC-CBFD-2269542EC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988446" y="2224991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292" name="矩形 1">
            <a:extLst>
              <a:ext uri="{FF2B5EF4-FFF2-40B4-BE49-F238E27FC236}">
                <a16:creationId xmlns:a16="http://schemas.microsoft.com/office/drawing/2014/main" id="{563966CE-39FC-510F-86A9-8199EA0B2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2293" name="矩形 23">
            <a:extLst>
              <a:ext uri="{FF2B5EF4-FFF2-40B4-BE49-F238E27FC236}">
                <a16:creationId xmlns:a16="http://schemas.microsoft.com/office/drawing/2014/main" id="{FEDDB38C-1958-3007-C4F1-9C8CE14CB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07963"/>
            <a:ext cx="75422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Why Web Scraping? Search Engine Architecture</a:t>
            </a:r>
          </a:p>
        </p:txBody>
      </p:sp>
      <p:sp>
        <p:nvSpPr>
          <p:cNvPr id="12294" name="Date Placeholder 1">
            <a:extLst>
              <a:ext uri="{FF2B5EF4-FFF2-40B4-BE49-F238E27FC236}">
                <a16:creationId xmlns:a16="http://schemas.microsoft.com/office/drawing/2014/main" id="{CA991F36-7969-D355-FD35-937FBDC014C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5653AC5C-7E52-4454-875B-A376EDDE3BBB}" type="datetime1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2025/2/24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2295" name="Slide Number Placeholder 2">
            <a:extLst>
              <a:ext uri="{FF2B5EF4-FFF2-40B4-BE49-F238E27FC236}">
                <a16:creationId xmlns:a16="http://schemas.microsoft.com/office/drawing/2014/main" id="{690CF19D-C61F-7EBB-27E3-79B1924A3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898F4F5F-3C32-46AC-91AD-35A889E47DEB}" type="slidenum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9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B0571-7B34-543F-13AA-5130EB7465C1}"/>
              </a:ext>
            </a:extLst>
          </p:cNvPr>
          <p:cNvSpPr txBox="1"/>
          <p:nvPr/>
        </p:nvSpPr>
        <p:spPr>
          <a:xfrm>
            <a:off x="396875" y="1533525"/>
            <a:ext cx="11398250" cy="4371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Architecture of a search engine determined by 2 requirements</a:t>
            </a: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chemeClr val="bg1"/>
                </a:solidFill>
              </a:rPr>
              <a:t>effectiveness (quality of results) and efficiency (response time and throughput)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Important components of search engine are:</a:t>
            </a: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r>
              <a:rPr lang="en-US" dirty="0">
                <a:solidFill>
                  <a:schemeClr val="bg1"/>
                </a:solidFill>
              </a:rPr>
              <a:t>Web Crawler: This component is used to find information on hundreds of millions of webpages that exists</a:t>
            </a: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r>
              <a:rPr lang="en-US" dirty="0">
                <a:solidFill>
                  <a:schemeClr val="bg1"/>
                </a:solidFill>
              </a:rPr>
              <a:t>Indexer: This component is used to categorize and filter the pages based on content.</a:t>
            </a: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r>
              <a:rPr lang="en-US" dirty="0">
                <a:solidFill>
                  <a:schemeClr val="bg1"/>
                </a:solidFill>
              </a:rPr>
              <a:t>Query processer: This component is used to translate high-level queries into low-level expressions that can be used at the physical level of the file system, query optimization and actual execution of the query to get the result. </a:t>
            </a: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r>
              <a:rPr lang="en-US" dirty="0">
                <a:solidFill>
                  <a:schemeClr val="bg1"/>
                </a:solidFill>
              </a:rPr>
              <a:t>Algorithms: IR models to match the query and the documents</a:t>
            </a: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r>
              <a:rPr lang="en-US" dirty="0">
                <a:solidFill>
                  <a:schemeClr val="bg1"/>
                </a:solidFill>
              </a:rPr>
              <a:t>Search Interface : The interface with which the user can access the search engine.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Some Popular Search Engines</a:t>
            </a:r>
          </a:p>
          <a:p>
            <a:pPr marL="914400" lvl="1" indent="-457200"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chemeClr val="bg1"/>
                </a:solidFill>
              </a:rPr>
              <a:t>Google</a:t>
            </a:r>
          </a:p>
          <a:p>
            <a:pPr marL="914400" lvl="1" indent="-457200"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chemeClr val="bg1"/>
                </a:solidFill>
              </a:rPr>
              <a:t>Bing </a:t>
            </a:r>
          </a:p>
          <a:p>
            <a:pPr marL="914400" lvl="1" indent="-457200"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chemeClr val="bg1"/>
                </a:solidFill>
              </a:rPr>
              <a:t>Yahoo</a:t>
            </a:r>
          </a:p>
          <a:p>
            <a:pPr marL="914400" lvl="1" indent="-457200"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chemeClr val="bg1"/>
                </a:solidFill>
              </a:rPr>
              <a:t>Baidu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清风素材 https://12sc.taobao.com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5762</TotalTime>
  <Pages>0</Pages>
  <Words>1312</Words>
  <Characters>0</Characters>
  <Application>Microsoft Office PowerPoint</Application>
  <DocSecurity>0</DocSecurity>
  <PresentationFormat>Widescreen</PresentationFormat>
  <Lines>0</Lines>
  <Paragraphs>220</Paragraphs>
  <Slides>36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Calibri</vt:lpstr>
      <vt:lpstr>宋体</vt:lpstr>
      <vt:lpstr>Arial</vt:lpstr>
      <vt:lpstr>Calibri Light</vt:lpstr>
      <vt:lpstr>DengXian</vt:lpstr>
      <vt:lpstr>Microsoft YaHei</vt:lpstr>
      <vt:lpstr>MS PGothic</vt:lpstr>
      <vt:lpstr>Wingdings</vt:lpstr>
      <vt:lpstr>清风素材 https://12sc.taobao.com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CharactersWithSpaces>0</CharactersWithSpaces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12sc.taobao.com</dc:subject>
  <dc:creator>清风素材;12sc.taobao.com</dc:creator>
  <cp:keywords>12sc.taobao.com</cp:keywords>
  <dc:description>12sc.taobao.com</dc:description>
  <cp:lastModifiedBy>Devkota, Sudikshya</cp:lastModifiedBy>
  <cp:revision>420</cp:revision>
  <dcterms:created xsi:type="dcterms:W3CDTF">2015-07-17T02:38:59Z</dcterms:created>
  <dcterms:modified xsi:type="dcterms:W3CDTF">2025-02-25T04:52:56Z</dcterms:modified>
  <cp:category>12sc.taobao.com</cp:category>
  <cp:contentStatus>12sc.taobao.com</cp:contentStatus>
</cp:coreProperties>
</file>